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6" r:id="rId2"/>
    <p:sldId id="303" r:id="rId3"/>
    <p:sldId id="297" r:id="rId4"/>
    <p:sldId id="298" r:id="rId5"/>
    <p:sldId id="299" r:id="rId6"/>
    <p:sldId id="300" r:id="rId7"/>
    <p:sldId id="301" r:id="rId8"/>
    <p:sldId id="302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1BB7B9-40BF-8984-B2D6-168C0B57FDD9}" name="Soumaya Iraqui-Houssaini" initials="SI" userId="S::soumaya.iraquihoussaini@un.org::f605aca2-a063-4d6c-8928-6bbea066f34a" providerId="AD"/>
  <p188:author id="{C38BCFF8-DFC0-49A4-7CB6-89C4D942B2F3}" name="Raquel Frederick" initials="RF" userId="S::raquel.frederick@un.org::c6141161-d1e7-4d7f-954a-3d654fc0b5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8503"/>
    <a:srgbClr val="749FD2"/>
    <a:srgbClr val="FFFFFF"/>
    <a:srgbClr val="F2F2F2"/>
    <a:srgbClr val="F8931F"/>
    <a:srgbClr val="CB6F06"/>
    <a:srgbClr val="E60106"/>
    <a:srgbClr val="AD0105"/>
    <a:srgbClr val="D1D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88956" autoAdjust="0"/>
  </p:normalViewPr>
  <p:slideViewPr>
    <p:cSldViewPr snapToGrid="0">
      <p:cViewPr varScale="1">
        <p:scale>
          <a:sx n="81" d="100"/>
          <a:sy n="81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4A92C-02CD-4879-8E27-8289DCE6834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E4D63-6A65-4F65-960B-F4B891F04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8604C-1101-4E9F-9D20-27B96184E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85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E4D63-6A65-4F65-960B-F4B891F049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7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9FF19-E8FE-56E8-9BAA-0BA119F17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59384D-7978-863B-485A-B6ABC8FB5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2943CE-E6CA-3149-800F-9653F1DDF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52DDE-EB50-FD54-9B07-3A4B86B48F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E4D63-6A65-4F65-960B-F4B891F049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4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97F29-533E-7F4E-29AF-46675332F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B33290-F7EF-CD0B-B240-9DCEA3035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F5E9D-22CA-5BEC-03A0-98DA3A2F9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F06FE-7AC4-C876-074C-C9F6B4632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E4D63-6A65-4F65-960B-F4B891F049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4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96210-05CD-5868-417F-D650E6F28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10BA2A-FBAD-029F-B0A3-E78F092B7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E9CB88-9FF5-763D-FD6F-4FA4F009C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35C48-2DE2-1CB3-920B-97333D849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E4D63-6A65-4F65-960B-F4B891F049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3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B509C-39D9-41F3-F411-4DCF86AF1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72C45D-31EC-7228-8335-B9BB620ED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612ACF-7433-75DD-F0EF-657B4FEFB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86253-4D83-00DE-A4EF-2D3DA7F9A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E4D63-6A65-4F65-960B-F4B891F049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8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at in the water&#10;&#10;AI-generated content may be incorrect.">
            <a:extLst>
              <a:ext uri="{FF2B5EF4-FFF2-40B4-BE49-F238E27FC236}">
                <a16:creationId xmlns:a16="http://schemas.microsoft.com/office/drawing/2014/main" id="{1075C562-E827-D02D-76BB-6D0D649CF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3744" b="156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34BE15-171B-4FDF-AD54-DBA0A1C4D489}"/>
              </a:ext>
            </a:extLst>
          </p:cNvPr>
          <p:cNvSpPr/>
          <p:nvPr userDrawn="1"/>
        </p:nvSpPr>
        <p:spPr>
          <a:xfrm rot="10800000">
            <a:off x="6752" y="-1"/>
            <a:ext cx="12192000" cy="6857999"/>
          </a:xfrm>
          <a:prstGeom prst="rect">
            <a:avLst/>
          </a:prstGeom>
          <a:gradFill>
            <a:gsLst>
              <a:gs pos="88000">
                <a:srgbClr val="253556"/>
              </a:gs>
              <a:gs pos="51000">
                <a:srgbClr val="2FA6FF">
                  <a:alpha val="40000"/>
                </a:srgb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8B711-89BB-4235-B878-27FA41EDF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1529" y="1993355"/>
            <a:ext cx="6629400" cy="1571774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4408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77EA1-61EE-4732-B453-669C8FB2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1529" y="3693076"/>
            <a:ext cx="6629400" cy="63945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FAF2-A8F9-49FC-86D3-9BEDB0A3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3A50-A07F-4073-BE21-9F3A6062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F856C-CC7B-4D09-B172-5E7ECFB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C3E80A-EF31-4393-8EF8-C3A374ADFE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90" y="289773"/>
            <a:ext cx="3268060" cy="410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0E1C6-D662-40C9-9112-DB221283D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38" y="158467"/>
            <a:ext cx="1229524" cy="73783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008D805-1676-6580-EAA5-BA21100C5195}"/>
              </a:ext>
            </a:extLst>
          </p:cNvPr>
          <p:cNvSpPr txBox="1">
            <a:spLocks/>
          </p:cNvSpPr>
          <p:nvPr userDrawn="1"/>
        </p:nvSpPr>
        <p:spPr>
          <a:xfrm>
            <a:off x="1198193" y="4649659"/>
            <a:ext cx="10370954" cy="356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DR. JEAN LUC NAMEGABE MASTAKI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Directeur régional pour l'Afrique centrale, CEA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Conférence internationale sur l'économie bleue durable dans le Golfe de Guinée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10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julliet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6488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F300-AE65-40C2-B757-A1508762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E0A6F-C8C1-4D83-9981-C832A0EF2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9A185-979E-44CD-B787-310DDC79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E47B-C5B1-40AB-B861-4636DD32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53A7D-8899-4BCF-9838-632BB277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4A305-0056-495E-8029-C592AAD1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9B14-EA8D-4C9B-8197-20F87743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EBFE1-9E9B-4B78-BECF-395A01D72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E9ABD-4B57-4CFB-A061-D0C16430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46B61-6DD7-4428-9E89-5E453311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3B7C1-088F-4985-9CAF-BF962217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8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457BA-8DDA-4F51-A78A-9C9B141FC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0B337-A7CD-4FD1-9AF9-DB7CA30F8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65F7-BE7B-4C5E-9BCF-DD5AC4C9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9722-7C4E-450F-B0C2-7201FA1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4B82-8370-4FEC-8797-87025511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0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AEDE-7669-4DFB-9AEC-9FCBA1947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AC987C-0AC9-4F7C-AA2A-984488786108}"/>
              </a:ext>
            </a:extLst>
          </p:cNvPr>
          <p:cNvSpPr/>
          <p:nvPr userDrawn="1"/>
        </p:nvSpPr>
        <p:spPr>
          <a:xfrm flipV="1">
            <a:off x="0" y="1"/>
            <a:ext cx="12192000" cy="123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A80870-1E52-439B-9192-DB03A957E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520"/>
          <a:stretch/>
        </p:blipFill>
        <p:spPr>
          <a:xfrm>
            <a:off x="10589741" y="245130"/>
            <a:ext cx="1264783" cy="74177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035A381-98D0-DD5C-DF39-7BCE5A8FB98D}"/>
              </a:ext>
            </a:extLst>
          </p:cNvPr>
          <p:cNvSpPr txBox="1">
            <a:spLocks/>
          </p:cNvSpPr>
          <p:nvPr userDrawn="1"/>
        </p:nvSpPr>
        <p:spPr>
          <a:xfrm>
            <a:off x="4007921" y="1869222"/>
            <a:ext cx="4602679" cy="7417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3867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/>
              <a:t>Raquel Frederick</a:t>
            </a:r>
          </a:p>
          <a:p>
            <a:r>
              <a:rPr lang="en-US" sz="2200" dirty="0"/>
              <a:t>Economic Affairs Officer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BEF29-FC35-B25E-8157-AD6255C0F675}"/>
              </a:ext>
            </a:extLst>
          </p:cNvPr>
          <p:cNvSpPr txBox="1"/>
          <p:nvPr userDrawn="1"/>
        </p:nvSpPr>
        <p:spPr>
          <a:xfrm>
            <a:off x="4007921" y="2610998"/>
            <a:ext cx="4602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UNECA Sub-Regional Office for Central Africa</a:t>
            </a:r>
          </a:p>
          <a:p>
            <a:pPr algn="ctr"/>
            <a:r>
              <a:rPr lang="en-US" dirty="0"/>
              <a:t>raquel.frederick@un.org</a:t>
            </a:r>
          </a:p>
        </p:txBody>
      </p:sp>
      <p:pic>
        <p:nvPicPr>
          <p:cNvPr id="10" name="Picture 9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47AB382-BC44-1D7B-7B5A-DD6A9DBC47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8275"/>
            <a:ext cx="12190196" cy="2759725"/>
          </a:xfrm>
          <a:prstGeom prst="rect">
            <a:avLst/>
          </a:prstGeom>
        </p:spPr>
      </p:pic>
      <p:pic>
        <p:nvPicPr>
          <p:cNvPr id="11" name="Picture 8" descr="Image result for un economic commission for africa&quot;">
            <a:extLst>
              <a:ext uri="{FF2B5EF4-FFF2-40B4-BE49-F238E27FC236}">
                <a16:creationId xmlns:a16="http://schemas.microsoft.com/office/drawing/2014/main" id="{2AE05CD9-3EDD-EFED-B090-6AF6BD7074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13" y="336307"/>
            <a:ext cx="4619740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8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9D1A815-9114-4791-9BF1-A54AB4609C8F}"/>
              </a:ext>
            </a:extLst>
          </p:cNvPr>
          <p:cNvSpPr/>
          <p:nvPr userDrawn="1"/>
        </p:nvSpPr>
        <p:spPr>
          <a:xfrm>
            <a:off x="0" y="0"/>
            <a:ext cx="12192000" cy="6241311"/>
          </a:xfrm>
          <a:prstGeom prst="rect">
            <a:avLst/>
          </a:prstGeom>
          <a:solidFill>
            <a:srgbClr val="2F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7A3421-FC72-47DB-8B1C-E1568DEFD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20"/>
          <a:stretch/>
        </p:blipFill>
        <p:spPr>
          <a:xfrm>
            <a:off x="11433903" y="6356025"/>
            <a:ext cx="587977" cy="37147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04A9E34-0831-4D76-9BA6-6904EF70CC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20" y="6431239"/>
            <a:ext cx="2494820" cy="2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95331B-11C6-48A2-B965-3E2CE0B80342}"/>
              </a:ext>
            </a:extLst>
          </p:cNvPr>
          <p:cNvSpPr/>
          <p:nvPr userDrawn="1"/>
        </p:nvSpPr>
        <p:spPr>
          <a:xfrm>
            <a:off x="0" y="457200"/>
            <a:ext cx="170120" cy="414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CCADE-8916-44CC-B046-F93F85DE45D5}"/>
              </a:ext>
            </a:extLst>
          </p:cNvPr>
          <p:cNvSpPr txBox="1"/>
          <p:nvPr userDrawn="1"/>
        </p:nvSpPr>
        <p:spPr>
          <a:xfrm>
            <a:off x="170120" y="310592"/>
            <a:ext cx="6230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PRESENTATION</a:t>
            </a:r>
            <a:r>
              <a:rPr lang="en-US" sz="4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9993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A8F9-4943-4376-8F21-EECCBA8C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4922-77C0-40EE-B42D-84309275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91D69-2581-4399-9136-BBB66A52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0CEB2-AE29-4BDB-976C-8C1918E6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44394-3F4C-49D7-AA2A-71496A42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6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E2BB-2D6B-43D9-99DE-EC43A850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C85F-7295-42A9-A750-300F202A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D806C-A8B9-4208-8C34-6E1BC28F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E352A-0BA2-4F6A-A4B6-82828B30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F50B8-A6A4-4032-85BB-834F02B9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6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576745-A9A3-4C9E-8B60-F791DA717881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12BB7-A2C7-46D7-A949-B91029E5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5"/>
            <a:ext cx="2991585" cy="4912269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26276-9716-481F-A820-63977B242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0788" y="365125"/>
            <a:ext cx="7801098" cy="5811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B121D-96DE-4C4F-9808-3E6EA099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8748-8E9C-4E0D-BB05-6AC233AA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A3C87-938B-4CE6-A2C5-54E8B58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5BF4DA8-E31C-44DA-81A9-B9C017822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49E43B2-87E4-440D-BA9D-C586B659F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B18FFCF-25C0-4B22-BBFB-638F764194D1}"/>
              </a:ext>
            </a:extLst>
          </p:cNvPr>
          <p:cNvSpPr/>
          <p:nvPr userDrawn="1"/>
        </p:nvSpPr>
        <p:spPr>
          <a:xfrm flipV="1">
            <a:off x="0" y="1"/>
            <a:ext cx="12192000" cy="741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59502-B620-4FD9-B9FA-7FCC347CE89A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D37782-2732-4C14-8D10-E3C13438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33655"/>
            <a:ext cx="11451773" cy="58574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7A157A-9640-445A-8D94-E5020C4A9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3" y="898789"/>
            <a:ext cx="11451773" cy="52781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DE5C3CE9-736D-4E14-94DF-637D3F96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95CCF58-98CC-425C-A4EB-C90C2473AAB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2A325F5-E8C4-431A-AC3C-83CFF55E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0F5519A-5BB6-4C5A-9736-F07949A0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FE824DF6-AB03-4379-9675-A7A26A526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6384AD9-ED33-4D0B-85A8-8C36CE410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35653D8A-8176-4975-BCB0-1A36DBDDB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8275"/>
            <a:ext cx="12190196" cy="2759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D63038-2770-4F81-8B59-72FF103AB658}"/>
              </a:ext>
            </a:extLst>
          </p:cNvPr>
          <p:cNvSpPr/>
          <p:nvPr userDrawn="1"/>
        </p:nvSpPr>
        <p:spPr>
          <a:xfrm flipV="1">
            <a:off x="0" y="1"/>
            <a:ext cx="12192000" cy="123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2FF967-33E6-4F7D-819A-0E987D27F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20"/>
          <a:stretch/>
        </p:blipFill>
        <p:spPr>
          <a:xfrm>
            <a:off x="10647786" y="245130"/>
            <a:ext cx="1174100" cy="741776"/>
          </a:xfrm>
          <a:prstGeom prst="rect">
            <a:avLst/>
          </a:prstGeom>
        </p:spPr>
      </p:pic>
      <p:pic>
        <p:nvPicPr>
          <p:cNvPr id="24584" name="Picture 8" descr="Image result for un economic commission for africa&quot;">
            <a:extLst>
              <a:ext uri="{FF2B5EF4-FFF2-40B4-BE49-F238E27FC236}">
                <a16:creationId xmlns:a16="http://schemas.microsoft.com/office/drawing/2014/main" id="{82D6E10D-8246-4A19-AB6A-BE027888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13" y="336307"/>
            <a:ext cx="4619740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307B39A-7CD3-4DD7-9F1A-B37971BEBC2D}"/>
              </a:ext>
            </a:extLst>
          </p:cNvPr>
          <p:cNvSpPr txBox="1">
            <a:spLocks/>
          </p:cNvSpPr>
          <p:nvPr userDrawn="1"/>
        </p:nvSpPr>
        <p:spPr>
          <a:xfrm>
            <a:off x="749463" y="1869222"/>
            <a:ext cx="4602679" cy="7417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3867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/>
              <a:t>Raquel Frederick</a:t>
            </a:r>
          </a:p>
          <a:p>
            <a:r>
              <a:rPr lang="en-US" sz="2200" dirty="0"/>
              <a:t>Associate Economic Affairs Officer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0E403-C6C0-45FB-9EFD-8C61BECA97AF}"/>
              </a:ext>
            </a:extLst>
          </p:cNvPr>
          <p:cNvSpPr txBox="1"/>
          <p:nvPr userDrawn="1"/>
        </p:nvSpPr>
        <p:spPr>
          <a:xfrm>
            <a:off x="749463" y="2610998"/>
            <a:ext cx="4602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UNECA Sub-Regional Office for Eastern Africa</a:t>
            </a:r>
          </a:p>
          <a:p>
            <a:pPr algn="ctr"/>
            <a:r>
              <a:rPr lang="en-US" dirty="0"/>
              <a:t>Kigali, Rwanda</a:t>
            </a:r>
          </a:p>
          <a:p>
            <a:pPr algn="ctr"/>
            <a:r>
              <a:rPr lang="en-US" dirty="0"/>
              <a:t>www.uneca.org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7FD832-E3F2-49CB-814D-54CF538F691A}"/>
              </a:ext>
            </a:extLst>
          </p:cNvPr>
          <p:cNvSpPr txBox="1">
            <a:spLocks/>
          </p:cNvSpPr>
          <p:nvPr userDrawn="1"/>
        </p:nvSpPr>
        <p:spPr>
          <a:xfrm>
            <a:off x="6839858" y="1869222"/>
            <a:ext cx="4602679" cy="7417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3867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/>
              <a:t>Stuart Laing</a:t>
            </a:r>
          </a:p>
          <a:p>
            <a:r>
              <a:rPr lang="en-US" sz="2200" dirty="0"/>
              <a:t>Lecturer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574602-275D-4B34-8D2A-990875AC6455}"/>
              </a:ext>
            </a:extLst>
          </p:cNvPr>
          <p:cNvSpPr txBox="1"/>
          <p:nvPr userDrawn="1"/>
        </p:nvSpPr>
        <p:spPr>
          <a:xfrm>
            <a:off x="6839857" y="2610998"/>
            <a:ext cx="4602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of Seychelles and</a:t>
            </a:r>
          </a:p>
          <a:p>
            <a:pPr algn="ctr"/>
            <a:r>
              <a:rPr lang="en-US" dirty="0"/>
              <a:t>James Michel Blue Economy Research Institute</a:t>
            </a:r>
          </a:p>
          <a:p>
            <a:pPr algn="ctr"/>
            <a:r>
              <a:rPr lang="en-US" dirty="0"/>
              <a:t>Victoria, Seychelles</a:t>
            </a:r>
          </a:p>
        </p:txBody>
      </p:sp>
    </p:spTree>
    <p:extLst>
      <p:ext uri="{BB962C8B-B14F-4D97-AF65-F5344CB8AC3E}">
        <p14:creationId xmlns:p14="http://schemas.microsoft.com/office/powerpoint/2010/main" val="275049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B72DE-5A80-418D-9495-27F72C5C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3E291-D3F1-4438-B2F2-61B3C9CD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D015D-8DAB-4211-BD4F-5F5285D2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31DD-977B-4662-9E41-C3AC5AD6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27CB-280D-4D21-ADF9-245A5D99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49993-EB36-4711-A79F-E569808E2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8DF56-3C6F-48B8-9AEF-20AB75AB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6C4D6-9CC5-4C7B-BD52-11BF1DD4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FCF5-BF57-406C-8FCE-DF816062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2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5F97E-7E30-4AB1-8A10-FB67B5F8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48D02-6CDD-4781-B2F5-388722BB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4EE15-71BB-49E0-83C9-3BD1A02C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CF58-98CC-425C-A4EB-C90C2473AAB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C261-C4D5-4F38-A9B5-1E0779E9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65078-73CE-42E2-BDE0-E9191F226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3FB2-CC7F-4D76-A7DB-D80C89327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756" y="1567622"/>
            <a:ext cx="10814512" cy="1366469"/>
          </a:xfrm>
        </p:spPr>
        <p:txBody>
          <a:bodyPr>
            <a:normAutofit fontScale="90000"/>
          </a:bodyPr>
          <a:lstStyle/>
          <a:p>
            <a:pPr lvl="0" algn="r">
              <a:spcBef>
                <a:spcPts val="1000"/>
              </a:spcBef>
            </a:pP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Opportunités, Mécanismes de Financements et Partenariats Stratégiques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623374-9BAA-44F7-8E32-5416E30816BF}"/>
              </a:ext>
            </a:extLst>
          </p:cNvPr>
          <p:cNvCxnSpPr>
            <a:cxnSpLocks/>
          </p:cNvCxnSpPr>
          <p:nvPr/>
        </p:nvCxnSpPr>
        <p:spPr>
          <a:xfrm>
            <a:off x="3834063" y="3108158"/>
            <a:ext cx="7472994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4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6A1A-20E8-4420-BB9F-8DB2837D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33655"/>
            <a:ext cx="11738151" cy="585746"/>
          </a:xfrm>
        </p:spPr>
        <p:txBody>
          <a:bodyPr/>
          <a:lstStyle/>
          <a:p>
            <a:r>
              <a:rPr lang="fr-FR" sz="3000" dirty="0"/>
              <a:t>Pourquoi la finance bleue est importante - Le déficit mondial et régional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5A9E-0D8E-3923-9043-66463D4837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Le déficit de financement des ODD au niveau mondial s'élève à </a:t>
            </a:r>
            <a:r>
              <a:rPr lang="fr-FR" b="1" dirty="0"/>
              <a:t>4 000 milliards de dollars par an</a:t>
            </a:r>
            <a:r>
              <a:rPr lang="fr-FR" dirty="0"/>
              <a:t>, ce qui se traduit par un déficit de </a:t>
            </a:r>
            <a:r>
              <a:rPr lang="fr-FR" b="1" dirty="0"/>
              <a:t>1 300 milliards de dollars pour l'Afrique chaque année</a:t>
            </a:r>
            <a:r>
              <a:rPr lang="fr-FR" dirty="0"/>
              <a:t>.</a:t>
            </a:r>
          </a:p>
          <a:p>
            <a:r>
              <a:rPr lang="fr-FR" dirty="0"/>
              <a:t>Cette situation aggrave les occasions manquées en matière d'éducation, de santé, d'emploi et de renforcement de la résilience face aux chocs climatiques et naturels.</a:t>
            </a:r>
          </a:p>
          <a:p>
            <a:r>
              <a:rPr lang="fr-FR" dirty="0"/>
              <a:t>Les vulnérabilités liées à la dette s'aggravent : le ratio moyen de la dette au </a:t>
            </a:r>
            <a:r>
              <a:rPr lang="fr-FR" b="1" dirty="0"/>
              <a:t>PIB atteint 65 % en Afrique </a:t>
            </a:r>
            <a:r>
              <a:rPr lang="fr-FR" dirty="0"/>
              <a:t>et le service de la dette s'élèvera à </a:t>
            </a:r>
            <a:r>
              <a:rPr lang="fr-FR" b="1" dirty="0"/>
              <a:t>89 milliards de dollars en 2025</a:t>
            </a:r>
            <a:r>
              <a:rPr lang="fr-FR" dirty="0"/>
              <a:t>.</a:t>
            </a:r>
          </a:p>
          <a:p>
            <a:r>
              <a:rPr lang="fr-FR" dirty="0"/>
              <a:t>De nombreux pays sont confrontés à une pression fiscale supplémentaire de </a:t>
            </a:r>
            <a:r>
              <a:rPr lang="fr-FR" b="1" dirty="0"/>
              <a:t>9 % rien que pour gérer les dommages liés au climat</a:t>
            </a:r>
            <a:r>
              <a:rPr lang="fr-F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5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664E21-CA74-13F2-6C7B-2FC365E67077}"/>
              </a:ext>
            </a:extLst>
          </p:cNvPr>
          <p:cNvSpPr/>
          <p:nvPr/>
        </p:nvSpPr>
        <p:spPr>
          <a:xfrm>
            <a:off x="575389" y="1549173"/>
            <a:ext cx="5520612" cy="565537"/>
          </a:xfrm>
          <a:prstGeom prst="rect">
            <a:avLst/>
          </a:prstGeom>
          <a:solidFill>
            <a:srgbClr val="CD85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OBJECTIF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A821FB-93A9-5F85-0F4C-208CCC6D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signifie</a:t>
            </a:r>
            <a:r>
              <a:rPr lang="en-US" dirty="0"/>
              <a:t> Finance </a:t>
            </a:r>
            <a:r>
              <a:rPr lang="en-US" dirty="0" err="1"/>
              <a:t>Bleue</a:t>
            </a:r>
            <a:r>
              <a:rPr lang="en-US" dirty="0"/>
              <a:t> : </a:t>
            </a:r>
            <a:r>
              <a:rPr lang="en-US" dirty="0" err="1"/>
              <a:t>objectif</a:t>
            </a:r>
            <a:r>
              <a:rPr lang="en-US" dirty="0"/>
              <a:t> et advantages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9B7388-7BD3-65A1-8933-4DBA60E7B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389" y="2351314"/>
            <a:ext cx="4948333" cy="40595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800" b="1" dirty="0"/>
              <a:t>Mobiliser des financements publics, privés ou concessionnels </a:t>
            </a:r>
            <a:r>
              <a:rPr lang="fr-FR" sz="1800" dirty="0"/>
              <a:t>pour l'utilisation durable, la protection ou la restauration des écosystèmes océaniques, côtiers et d'eau douce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b="1" dirty="0" err="1">
                <a:solidFill>
                  <a:srgbClr val="00B050"/>
                </a:solidFill>
              </a:rPr>
              <a:t>Exemples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d'avantages</a:t>
            </a:r>
            <a:r>
              <a:rPr lang="en-US" sz="1800" b="1" dirty="0">
                <a:solidFill>
                  <a:srgbClr val="00B050"/>
                </a:solidFill>
              </a:rPr>
              <a:t> 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Diversifier et développer les économies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Financer les investissements dans les infrastructures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Financer la conservation et la protection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Améliorer les moyens de subsistance et créer des emplois dans les secteurs bleus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Améliorer la résilience aux chocs climatiques et économiques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F214D-222C-B625-BEFB-BE0C354A4893}"/>
              </a:ext>
            </a:extLst>
          </p:cNvPr>
          <p:cNvSpPr/>
          <p:nvPr/>
        </p:nvSpPr>
        <p:spPr>
          <a:xfrm>
            <a:off x="5685452" y="719402"/>
            <a:ext cx="821094" cy="57933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E27E87-B2BA-6F74-A7E6-DCDF77BB0132}"/>
              </a:ext>
            </a:extLst>
          </p:cNvPr>
          <p:cNvSpPr/>
          <p:nvPr/>
        </p:nvSpPr>
        <p:spPr>
          <a:xfrm>
            <a:off x="6232552" y="2351314"/>
            <a:ext cx="5794606" cy="565537"/>
          </a:xfrm>
          <a:prstGeom prst="rect">
            <a:avLst/>
          </a:prstGeom>
          <a:solidFill>
            <a:srgbClr val="CD85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LES TYPES DE FINANCEMENT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50DB4D-5C8C-D8B8-D85A-152B4358985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255630" y="1578527"/>
            <a:ext cx="536183" cy="5361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FCAB05-123E-C518-B184-3AA1FF7640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466677" y="2424621"/>
            <a:ext cx="450148" cy="45014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63CAD6D-F465-97F0-503F-21DF94C3977A}"/>
              </a:ext>
            </a:extLst>
          </p:cNvPr>
          <p:cNvGrpSpPr/>
          <p:nvPr/>
        </p:nvGrpSpPr>
        <p:grpSpPr>
          <a:xfrm>
            <a:off x="8490154" y="3212049"/>
            <a:ext cx="1661474" cy="1962852"/>
            <a:chOff x="8490154" y="3820594"/>
            <a:chExt cx="1661474" cy="196285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943F392-42B5-ECA9-34E6-5395C3D732EE}"/>
                </a:ext>
              </a:extLst>
            </p:cNvPr>
            <p:cNvSpPr/>
            <p:nvPr/>
          </p:nvSpPr>
          <p:spPr>
            <a:xfrm>
              <a:off x="8490154" y="3820594"/>
              <a:ext cx="1661474" cy="1962852"/>
            </a:xfrm>
            <a:prstGeom prst="roundRect">
              <a:avLst>
                <a:gd name="adj" fmla="val 7778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0" rIns="0" bIns="91440" rtlCol="0" anchor="b" anchorCtr="0"/>
            <a:lstStyle/>
            <a:p>
              <a:pPr algn="ctr"/>
              <a:r>
                <a:rPr lang="fr-FR" sz="1500" b="1" dirty="0">
                  <a:solidFill>
                    <a:schemeClr val="accent1"/>
                  </a:solidFill>
                </a:rPr>
                <a:t>Instruments fondés sur le marché</a:t>
              </a:r>
              <a:endParaRPr lang="en-US" sz="1500" b="1" dirty="0">
                <a:solidFill>
                  <a:schemeClr val="accent1"/>
                </a:solidFill>
              </a:endParaRPr>
            </a:p>
          </p:txBody>
        </p:sp>
        <p:pic>
          <p:nvPicPr>
            <p:cNvPr id="1032" name="Picture 8" descr="Stock market - Free business and finance icons">
              <a:extLst>
                <a:ext uri="{FF2B5EF4-FFF2-40B4-BE49-F238E27FC236}">
                  <a16:creationId xmlns:a16="http://schemas.microsoft.com/office/drawing/2014/main" id="{88C7E122-C4A8-B171-DAE8-63DE59BA0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3703" y="4087645"/>
              <a:ext cx="71437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34367E-98E4-58B0-B6DB-FF1BE8AF1E14}"/>
              </a:ext>
            </a:extLst>
          </p:cNvPr>
          <p:cNvGrpSpPr/>
          <p:nvPr/>
        </p:nvGrpSpPr>
        <p:grpSpPr>
          <a:xfrm>
            <a:off x="6574938" y="3212049"/>
            <a:ext cx="1781325" cy="1962852"/>
            <a:chOff x="6634864" y="3820594"/>
            <a:chExt cx="1781325" cy="196285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AD69C3-4201-35A9-B460-C7A5E9114D1E}"/>
                </a:ext>
              </a:extLst>
            </p:cNvPr>
            <p:cNvSpPr/>
            <p:nvPr/>
          </p:nvSpPr>
          <p:spPr>
            <a:xfrm>
              <a:off x="6634864" y="3820594"/>
              <a:ext cx="1781325" cy="1962852"/>
            </a:xfrm>
            <a:prstGeom prst="roundRect">
              <a:avLst>
                <a:gd name="adj" fmla="val 7778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0" rIns="0" bIns="91440" rtlCol="0" anchor="b" anchorCtr="0"/>
            <a:lstStyle/>
            <a:p>
              <a:pPr algn="ctr"/>
              <a:r>
                <a:rPr lang="fr-FR" sz="1500" b="1" dirty="0">
                  <a:solidFill>
                    <a:schemeClr val="accent1"/>
                  </a:solidFill>
                </a:rPr>
                <a:t>Fonds de développement – subventions</a:t>
              </a:r>
              <a:endParaRPr lang="en-US" sz="1500" b="1" dirty="0">
                <a:solidFill>
                  <a:schemeClr val="accent1"/>
                </a:solidFill>
              </a:endParaRPr>
            </a:p>
          </p:txBody>
        </p:sp>
        <p:pic>
          <p:nvPicPr>
            <p:cNvPr id="1036" name="Picture 12" descr="Fund - Free business and finance icons">
              <a:extLst>
                <a:ext uri="{FF2B5EF4-FFF2-40B4-BE49-F238E27FC236}">
                  <a16:creationId xmlns:a16="http://schemas.microsoft.com/office/drawing/2014/main" id="{856D1376-7CEB-B1DE-E429-F4C5089AF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2723" y="4037545"/>
              <a:ext cx="765722" cy="765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31A644-C5A0-5492-7C5C-4DB0D967006D}"/>
              </a:ext>
            </a:extLst>
          </p:cNvPr>
          <p:cNvGrpSpPr/>
          <p:nvPr/>
        </p:nvGrpSpPr>
        <p:grpSpPr>
          <a:xfrm>
            <a:off x="10285519" y="3212049"/>
            <a:ext cx="1661474" cy="1962852"/>
            <a:chOff x="10285519" y="3820594"/>
            <a:chExt cx="1661474" cy="196285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74EF36A-91BD-A27D-BB66-55AE604333F3}"/>
                </a:ext>
              </a:extLst>
            </p:cNvPr>
            <p:cNvSpPr/>
            <p:nvPr/>
          </p:nvSpPr>
          <p:spPr>
            <a:xfrm>
              <a:off x="10285519" y="3820594"/>
              <a:ext cx="1661474" cy="1962852"/>
            </a:xfrm>
            <a:prstGeom prst="roundRect">
              <a:avLst>
                <a:gd name="adj" fmla="val 7778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0" rIns="0" bIns="91440" rtlCol="0" anchor="b" anchorCtr="0"/>
            <a:lstStyle/>
            <a:p>
              <a:pPr algn="ctr"/>
              <a:r>
                <a:rPr lang="fr-FR" sz="1500" b="1" dirty="0">
                  <a:solidFill>
                    <a:schemeClr val="accent1"/>
                  </a:solidFill>
                </a:rPr>
                <a:t>Financement national et fondé sur la nature</a:t>
              </a:r>
              <a:endParaRPr lang="en-US" sz="1500" b="1" dirty="0">
                <a:solidFill>
                  <a:schemeClr val="accent1"/>
                </a:solidFill>
              </a:endParaRPr>
            </a:p>
          </p:txBody>
        </p:sp>
        <p:pic>
          <p:nvPicPr>
            <p:cNvPr id="1038" name="Picture 14" descr="Profit - Free business and finance icons">
              <a:extLst>
                <a:ext uri="{FF2B5EF4-FFF2-40B4-BE49-F238E27FC236}">
                  <a16:creationId xmlns:a16="http://schemas.microsoft.com/office/drawing/2014/main" id="{ADE5FC79-DDCD-C1FE-A6C1-BC5FBA1B9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5708" y="3999700"/>
              <a:ext cx="821095" cy="821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6E20B76C-E8C7-3A9C-1FCF-E4F9F4F71DF4}"/>
              </a:ext>
            </a:extLst>
          </p:cNvPr>
          <p:cNvSpPr txBox="1">
            <a:spLocks/>
          </p:cNvSpPr>
          <p:nvPr/>
        </p:nvSpPr>
        <p:spPr>
          <a:xfrm>
            <a:off x="6574938" y="5440148"/>
            <a:ext cx="5452220" cy="74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sz="1200" b="1" dirty="0"/>
              <a:t>Sources de </a:t>
            </a:r>
            <a:r>
              <a:rPr lang="en-US" sz="1200" b="1" dirty="0" err="1"/>
              <a:t>financement</a:t>
            </a:r>
            <a:r>
              <a:rPr lang="en-US" sz="1200" b="1" dirty="0"/>
              <a:t> :</a:t>
            </a:r>
          </a:p>
          <a:p>
            <a:pPr marL="285750" indent="-171450">
              <a:spcBef>
                <a:spcPts val="400"/>
              </a:spcBef>
              <a:buFont typeface="Calibri" panose="020F0502020204030204" pitchFamily="34" charset="0"/>
              <a:buChar char="›"/>
            </a:pPr>
            <a:r>
              <a:rPr lang="fr-FR" sz="1200" dirty="0"/>
              <a:t>Aide publique au développement, philanthropie, ONG</a:t>
            </a:r>
          </a:p>
          <a:p>
            <a:pPr marL="285750" indent="-171450">
              <a:spcBef>
                <a:spcPts val="400"/>
              </a:spcBef>
              <a:buFont typeface="Calibri" panose="020F0502020204030204" pitchFamily="34" charset="0"/>
              <a:buChar char="›"/>
            </a:pPr>
            <a:r>
              <a:rPr lang="fr-FR" sz="1200" dirty="0"/>
              <a:t>Secteur public : gouvernements, banques multilatérales de développement</a:t>
            </a:r>
          </a:p>
          <a:p>
            <a:pPr marL="285750" indent="-171450">
              <a:spcBef>
                <a:spcPts val="400"/>
              </a:spcBef>
              <a:buFont typeface="Calibri" panose="020F0502020204030204" pitchFamily="34" charset="0"/>
              <a:buChar char="›"/>
            </a:pPr>
            <a:r>
              <a:rPr lang="fr-FR" sz="1200" dirty="0"/>
              <a:t>Secteur privé : entreprises, banques commerciales, investisseurs en capital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589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/>
      <p:bldP spid="12" grpId="0" animBg="1"/>
      <p:bldP spid="2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D69EED1-46D8-D54D-4A8F-A27FC9F343E3}"/>
              </a:ext>
            </a:extLst>
          </p:cNvPr>
          <p:cNvSpPr/>
          <p:nvPr/>
        </p:nvSpPr>
        <p:spPr>
          <a:xfrm>
            <a:off x="583894" y="4283364"/>
            <a:ext cx="10923037" cy="17657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01456-89D6-5676-DA48-33ED70AA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basés sur des subventions et financement de 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B258C-3D06-87A6-DC1E-F0AA34B8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3" y="1870306"/>
            <a:ext cx="11451773" cy="1916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/>
              <a:t>Les fonds de développement bleu </a:t>
            </a:r>
            <a:r>
              <a:rPr lang="fr-FR" sz="2400" dirty="0"/>
              <a:t>financés par des donateurs sont souvent administrés par des institutions financières et utilisés pour accorder des subventions à des projets de conservation menés par des ONG ou à des initiatives de renforcement des capacités pour les petites entreprises de l'économie bleue, verte et circulaire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fr-FR" sz="1900" dirty="0"/>
              <a:t>Exemples : PROBLUE (Banque mondiale), Blue Planet </a:t>
            </a:r>
            <a:r>
              <a:rPr lang="fr-FR" sz="1900" dirty="0" err="1"/>
              <a:t>Fund</a:t>
            </a:r>
            <a:r>
              <a:rPr lang="fr-FR" sz="1900" dirty="0"/>
              <a:t> (Royaume-Uni), Blue Action </a:t>
            </a:r>
            <a:r>
              <a:rPr lang="fr-FR" sz="1900" dirty="0" err="1"/>
              <a:t>Fund</a:t>
            </a:r>
            <a:r>
              <a:rPr lang="fr-FR" sz="1900" dirty="0"/>
              <a:t> (France, Allemagne, etc.)</a:t>
            </a:r>
            <a:endParaRPr lang="en-US" sz="19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8E73F8-D7F8-7354-C52F-96F55DB8C0CB}"/>
              </a:ext>
            </a:extLst>
          </p:cNvPr>
          <p:cNvGrpSpPr/>
          <p:nvPr/>
        </p:nvGrpSpPr>
        <p:grpSpPr>
          <a:xfrm>
            <a:off x="8572553" y="693885"/>
            <a:ext cx="3249333" cy="779639"/>
            <a:chOff x="6711158" y="3888663"/>
            <a:chExt cx="5219467" cy="12523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8E5476-7E2A-2338-DB36-0B8A1936EF23}"/>
                </a:ext>
              </a:extLst>
            </p:cNvPr>
            <p:cNvGrpSpPr/>
            <p:nvPr/>
          </p:nvGrpSpPr>
          <p:grpSpPr>
            <a:xfrm>
              <a:off x="8506523" y="3888666"/>
              <a:ext cx="1628737" cy="1252347"/>
              <a:chOff x="8506523" y="4027858"/>
              <a:chExt cx="1628737" cy="1252347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0E53848-4B42-2FA0-0065-10C2C83B6432}"/>
                  </a:ext>
                </a:extLst>
              </p:cNvPr>
              <p:cNvSpPr/>
              <p:nvPr/>
            </p:nvSpPr>
            <p:spPr>
              <a:xfrm>
                <a:off x="8506523" y="4027858"/>
                <a:ext cx="1628737" cy="1252347"/>
              </a:xfrm>
              <a:prstGeom prst="roundRect">
                <a:avLst>
                  <a:gd name="adj" fmla="val 7778"/>
                </a:avLst>
              </a:prstGeom>
              <a:solidFill>
                <a:srgbClr val="D1DF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20040" rIns="0" bIns="0" rtlCol="0" anchor="t" anchorCtr="0"/>
              <a:lstStyle/>
              <a:p>
                <a:pPr algn="ctr"/>
                <a:r>
                  <a:rPr lang="fr-FR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Instruments fondés sur le marché</a:t>
                </a:r>
              </a:p>
            </p:txBody>
          </p:sp>
          <p:pic>
            <p:nvPicPr>
              <p:cNvPr id="6" name="Picture 8" descr="Stock market - Free business and finance icons">
                <a:extLst>
                  <a:ext uri="{FF2B5EF4-FFF2-40B4-BE49-F238E27FC236}">
                    <a16:creationId xmlns:a16="http://schemas.microsoft.com/office/drawing/2014/main" id="{CA79A17B-EA9C-A710-9280-E43FFE2344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7598" y="4116636"/>
                <a:ext cx="366586" cy="366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94BBAB3-9474-AFF0-3613-E202347AC983}"/>
                </a:ext>
              </a:extLst>
            </p:cNvPr>
            <p:cNvGrpSpPr/>
            <p:nvPr/>
          </p:nvGrpSpPr>
          <p:grpSpPr>
            <a:xfrm>
              <a:off x="6711158" y="3888663"/>
              <a:ext cx="1628737" cy="1252348"/>
              <a:chOff x="6711158" y="4027855"/>
              <a:chExt cx="1628737" cy="1252348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EE81622-C557-2FAF-A568-FDD2437750DA}"/>
                  </a:ext>
                </a:extLst>
              </p:cNvPr>
              <p:cNvSpPr/>
              <p:nvPr/>
            </p:nvSpPr>
            <p:spPr>
              <a:xfrm>
                <a:off x="6711158" y="4027855"/>
                <a:ext cx="1628737" cy="1252348"/>
              </a:xfrm>
              <a:prstGeom prst="roundRect">
                <a:avLst>
                  <a:gd name="adj" fmla="val 7778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20040" rIns="0" bIns="0" rtlCol="0" anchor="t" anchorCtr="0"/>
              <a:lstStyle/>
              <a:p>
                <a:pPr algn="ctr"/>
                <a:r>
                  <a:rPr lang="fr-FR" sz="900" b="1" dirty="0">
                    <a:solidFill>
                      <a:schemeClr val="accent1"/>
                    </a:solidFill>
                  </a:rPr>
                  <a:t>Fonds de développement – subventions</a:t>
                </a:r>
                <a:endParaRPr lang="en-US" sz="900" b="1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9" name="Picture 12" descr="Fund - Free business and finance icons">
                <a:extLst>
                  <a:ext uri="{FF2B5EF4-FFF2-40B4-BE49-F238E27FC236}">
                    <a16:creationId xmlns:a16="http://schemas.microsoft.com/office/drawing/2014/main" id="{47FF75D0-10E7-8034-8A68-5CDC3A37E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9117" y="4089245"/>
                <a:ext cx="392936" cy="392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0BE7419-7434-6CCC-DE66-CF43155C07D7}"/>
                </a:ext>
              </a:extLst>
            </p:cNvPr>
            <p:cNvGrpSpPr/>
            <p:nvPr/>
          </p:nvGrpSpPr>
          <p:grpSpPr>
            <a:xfrm>
              <a:off x="10301888" y="3888665"/>
              <a:ext cx="1628737" cy="1252348"/>
              <a:chOff x="10301888" y="4027857"/>
              <a:chExt cx="1628737" cy="1252348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09C873-CC84-3B1F-C2DA-F5613F37486F}"/>
                  </a:ext>
                </a:extLst>
              </p:cNvPr>
              <p:cNvSpPr/>
              <p:nvPr/>
            </p:nvSpPr>
            <p:spPr>
              <a:xfrm>
                <a:off x="10301888" y="4027857"/>
                <a:ext cx="1628737" cy="1252348"/>
              </a:xfrm>
              <a:prstGeom prst="roundRect">
                <a:avLst>
                  <a:gd name="adj" fmla="val 7778"/>
                </a:avLst>
              </a:prstGeom>
              <a:solidFill>
                <a:srgbClr val="D1DF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20040" rIns="0" bIns="0" rtlCol="0" anchor="t" anchorCtr="0"/>
              <a:lstStyle/>
              <a:p>
                <a:pPr algn="ctr"/>
                <a:r>
                  <a:rPr lang="fr-FR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Financement national et fondé sur la nature</a:t>
                </a:r>
              </a:p>
            </p:txBody>
          </p:sp>
          <p:pic>
            <p:nvPicPr>
              <p:cNvPr id="12" name="Picture 14" descr="Profit - Free business and finance icons">
                <a:extLst>
                  <a:ext uri="{FF2B5EF4-FFF2-40B4-BE49-F238E27FC236}">
                    <a16:creationId xmlns:a16="http://schemas.microsoft.com/office/drawing/2014/main" id="{8C9D2321-49DD-8464-2CB6-80C006C3E9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5581" y="4047351"/>
                <a:ext cx="421352" cy="421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50" name="Picture 2" descr="Creation of a Blue Economy Funding Fund in the Congo Basin: Blue Fund - CBFP">
            <a:extLst>
              <a:ext uri="{FF2B5EF4-FFF2-40B4-BE49-F238E27FC236}">
                <a16:creationId xmlns:a16="http://schemas.microsoft.com/office/drawing/2014/main" id="{9DF88CFF-E92A-DBDF-D256-93A1BF682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98" b="88843" l="20625" r="80000">
                        <a14:foregroundMark x1="29688" y1="57025" x2="37500" y2="72314"/>
                        <a14:foregroundMark x1="23125" y1="33884" x2="23125" y2="50413"/>
                        <a14:foregroundMark x1="21250" y1="48760" x2="20625" y2="42149"/>
                        <a14:foregroundMark x1="55937" y1="74793" x2="69063" y2="61570"/>
                        <a14:foregroundMark x1="64375" y1="56612" x2="72813" y2="33471"/>
                        <a14:foregroundMark x1="77500" y1="55372" x2="77188" y2="36364"/>
                        <a14:foregroundMark x1="79375" y1="45455" x2="80000" y2="43388"/>
                        <a14:foregroundMark x1="43750" y1="10744" x2="60313" y2="12397"/>
                        <a14:foregroundMark x1="52500" y1="6198" x2="46875" y2="6612"/>
                        <a14:foregroundMark x1="34063" y1="55785" x2="49063" y2="63223"/>
                        <a14:foregroundMark x1="61250" y1="52893" x2="44688" y2="68595"/>
                        <a14:foregroundMark x1="47813" y1="71488" x2="61250" y2="70248"/>
                        <a14:foregroundMark x1="47813" y1="83058" x2="71875" y2="54132"/>
                        <a14:foregroundMark x1="70938" y1="58678" x2="74063" y2="53306"/>
                        <a14:foregroundMark x1="74375" y1="58678" x2="77813" y2="52893"/>
                        <a14:foregroundMark x1="77188" y1="56198" x2="78438" y2="54132"/>
                        <a14:foregroundMark x1="20625" y1="51240" x2="20938" y2="48347"/>
                        <a14:foregroundMark x1="78438" y1="55785" x2="78438" y2="54132"/>
                        <a14:foregroundMark x1="49688" y1="82231" x2="55625" y2="83884"/>
                        <a14:foregroundMark x1="49375" y1="82645" x2="52812" y2="83884"/>
                        <a14:foregroundMark x1="53438" y1="83471" x2="48750" y2="83471"/>
                        <a14:foregroundMark x1="50313" y1="83058" x2="52500" y2="84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1131" r="16506" b="12791"/>
          <a:stretch>
            <a:fillRect/>
          </a:stretch>
        </p:blipFill>
        <p:spPr bwMode="auto">
          <a:xfrm>
            <a:off x="721079" y="4481380"/>
            <a:ext cx="1372101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155A2A-8C42-15FF-5C47-FA23E8A15475}"/>
              </a:ext>
            </a:extLst>
          </p:cNvPr>
          <p:cNvSpPr/>
          <p:nvPr/>
        </p:nvSpPr>
        <p:spPr>
          <a:xfrm>
            <a:off x="583894" y="3944595"/>
            <a:ext cx="2985571" cy="33876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Exemples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régionaux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368393-4DD8-1582-6594-F4A926D6F9B3}"/>
              </a:ext>
            </a:extLst>
          </p:cNvPr>
          <p:cNvSpPr txBox="1"/>
          <p:nvPr/>
        </p:nvSpPr>
        <p:spPr>
          <a:xfrm>
            <a:off x="2117805" y="4517409"/>
            <a:ext cx="93891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i="1" dirty="0"/>
              <a:t>Le Fonds Bleu pour le Bassin du Congo</a:t>
            </a: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Fonds de </a:t>
            </a:r>
            <a:r>
              <a:rPr lang="fr-FR" sz="1800" b="1" dirty="0"/>
              <a:t>3 milliards d'euros </a:t>
            </a:r>
            <a:r>
              <a:rPr lang="fr-FR" sz="1800" dirty="0"/>
              <a:t>créé en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Soutient l'écotourisme, l'irrigation et les alternatives à la déforestation.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 fonds est très ambitieux et bénéficie d'un élan politique croissant, mais sa mise en œuvre reste lente en raison d'un manque de financement.</a:t>
            </a:r>
            <a:endParaRPr lang="en-US" sz="1800" dirty="0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921C16F1-427B-6F21-CB54-ABE079FFC780}"/>
              </a:ext>
            </a:extLst>
          </p:cNvPr>
          <p:cNvSpPr/>
          <p:nvPr/>
        </p:nvSpPr>
        <p:spPr>
          <a:xfrm>
            <a:off x="370113" y="1374547"/>
            <a:ext cx="2744876" cy="495759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Subventions </a:t>
            </a:r>
            <a:r>
              <a:rPr lang="en-US" sz="2400" b="1" dirty="0" err="1"/>
              <a:t>bleues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647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E4E45-F4BE-5ABA-7B14-DFC108B0D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A419-E7A6-F1CC-7903-26BD99DA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Tirer parti des marchés de la dette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D50F7-87A5-45D5-E5B9-73044E798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1" y="1919619"/>
            <a:ext cx="11577379" cy="977167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/>
              <a:t>Les obligations bleues </a:t>
            </a:r>
            <a:r>
              <a:rPr lang="fr-FR" sz="2400" dirty="0"/>
              <a:t>mobilisent des capitaux pour financer des activités durables basées sur les océans, offrant aux investisseurs à la fois un rendement financier et un impact sur l'environnement.</a:t>
            </a:r>
            <a:endParaRPr lang="en-US" sz="2400" dirty="0"/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2B21775F-12E1-74F0-A677-037F3CB0406F}"/>
              </a:ext>
            </a:extLst>
          </p:cNvPr>
          <p:cNvSpPr/>
          <p:nvPr/>
        </p:nvSpPr>
        <p:spPr>
          <a:xfrm>
            <a:off x="370113" y="1374547"/>
            <a:ext cx="2714731" cy="495759"/>
          </a:xfrm>
          <a:prstGeom prst="round2Same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Obligations </a:t>
            </a:r>
            <a:r>
              <a:rPr lang="en-US" sz="2400" b="1" dirty="0" err="1"/>
              <a:t>bleues</a:t>
            </a:r>
            <a:endParaRPr lang="en-US" sz="2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47B89B-3C72-5715-E40C-1709B479F0A2}"/>
              </a:ext>
            </a:extLst>
          </p:cNvPr>
          <p:cNvSpPr/>
          <p:nvPr/>
        </p:nvSpPr>
        <p:spPr>
          <a:xfrm>
            <a:off x="583895" y="3212256"/>
            <a:ext cx="5512106" cy="31512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FDA32-0964-2F07-B1E6-379A2D4A6AF6}"/>
              </a:ext>
            </a:extLst>
          </p:cNvPr>
          <p:cNvSpPr/>
          <p:nvPr/>
        </p:nvSpPr>
        <p:spPr>
          <a:xfrm>
            <a:off x="583894" y="2873487"/>
            <a:ext cx="2985571" cy="33876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Exemples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régionaux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E348BF-9153-465F-AB40-CF9E44527C88}"/>
              </a:ext>
            </a:extLst>
          </p:cNvPr>
          <p:cNvSpPr txBox="1"/>
          <p:nvPr/>
        </p:nvSpPr>
        <p:spPr>
          <a:xfrm>
            <a:off x="583895" y="3662747"/>
            <a:ext cx="5382007" cy="270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/>
              <a:t>Seychelles (2018)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 b="1" dirty="0"/>
              <a:t>Première obligation bleue souveraine au monde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 dirty="0"/>
              <a:t>A levé </a:t>
            </a:r>
            <a:r>
              <a:rPr lang="fr-FR" sz="1800" b="1" dirty="0"/>
              <a:t>15 millions de dollars </a:t>
            </a:r>
            <a:r>
              <a:rPr lang="fr-FR" sz="1800" dirty="0"/>
              <a:t>auprès </a:t>
            </a:r>
            <a:r>
              <a:rPr lang="fr-FR" dirty="0"/>
              <a:t>d'investisseurs internationaux </a:t>
            </a:r>
            <a:endParaRPr lang="fr-FR" sz="18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 dirty="0"/>
              <a:t>Soutien de The Nature </a:t>
            </a:r>
            <a:r>
              <a:rPr lang="fr-FR" sz="1800" dirty="0" err="1"/>
              <a:t>Conservancy</a:t>
            </a:r>
            <a:r>
              <a:rPr lang="fr-FR" sz="1800" dirty="0"/>
              <a:t>, de la Banque mondiale et du Fonds pour l'environnement mondial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 dirty="0"/>
              <a:t>A contribué à renforcer </a:t>
            </a:r>
            <a:r>
              <a:rPr lang="fr-FR" sz="1800" b="1" dirty="0"/>
              <a:t>la conservation marine, la gestion des pêcheries et les chaînes de valeur des produits de la mer</a:t>
            </a:r>
            <a:r>
              <a:rPr lang="fr-FR" sz="1800" dirty="0"/>
              <a:t>.</a:t>
            </a:r>
            <a:endParaRPr lang="en-US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48BA90-F4EB-28EB-E86F-078A2724C02F}"/>
              </a:ext>
            </a:extLst>
          </p:cNvPr>
          <p:cNvSpPr/>
          <p:nvPr/>
        </p:nvSpPr>
        <p:spPr>
          <a:xfrm>
            <a:off x="6191976" y="3212255"/>
            <a:ext cx="5512106" cy="315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E4FBC9-A252-36FF-8779-79FAE9ACDDCE}"/>
              </a:ext>
            </a:extLst>
          </p:cNvPr>
          <p:cNvSpPr txBox="1"/>
          <p:nvPr/>
        </p:nvSpPr>
        <p:spPr>
          <a:xfrm>
            <a:off x="6191976" y="3662747"/>
            <a:ext cx="5382007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/>
              <a:t>Gabon (2023)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 b="1" dirty="0"/>
              <a:t>La plus grande obligation bleue du monde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 b="1" dirty="0"/>
              <a:t> 500 millions de dollars</a:t>
            </a:r>
            <a:r>
              <a:rPr lang="fr-FR" sz="1800" dirty="0"/>
              <a:t>, une conversion de dette notée Aa2 avec au moins </a:t>
            </a:r>
            <a:r>
              <a:rPr lang="fr-FR" sz="1800" b="1" dirty="0"/>
              <a:t>163 millions de dollars </a:t>
            </a:r>
            <a:r>
              <a:rPr lang="fr-FR" sz="1800" dirty="0"/>
              <a:t>alloués à la conservation marine et à l'amélioration de la réglementation de la pêche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 dirty="0"/>
              <a:t>A également facilité </a:t>
            </a:r>
            <a:r>
              <a:rPr lang="fr-FR" sz="1800" b="1" dirty="0"/>
              <a:t>le refinancement de la dette </a:t>
            </a:r>
            <a:r>
              <a:rPr lang="fr-FR" sz="1800" dirty="0"/>
              <a:t>et la mise en place d'un </a:t>
            </a:r>
            <a:r>
              <a:rPr lang="fr-FR" sz="1800" b="1" dirty="0"/>
              <a:t>fonds fiduciaire indépendant</a:t>
            </a:r>
            <a:r>
              <a:rPr lang="fr-FR" sz="1800" dirty="0"/>
              <a:t>.</a:t>
            </a:r>
            <a:endParaRPr lang="en-US" sz="1800" dirty="0"/>
          </a:p>
        </p:txBody>
      </p:sp>
      <p:pic>
        <p:nvPicPr>
          <p:cNvPr id="3076" name="Picture 4" descr="Flag of Gabon | Colors, Symbols ...">
            <a:extLst>
              <a:ext uri="{FF2B5EF4-FFF2-40B4-BE49-F238E27FC236}">
                <a16:creationId xmlns:a16="http://schemas.microsoft.com/office/drawing/2014/main" id="{569B13F2-6F14-5011-D3D3-EE78D7D31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76" y="3223332"/>
            <a:ext cx="572683" cy="4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lag of Seychelles | Meaning, Colors &amp; History | Britannica">
            <a:extLst>
              <a:ext uri="{FF2B5EF4-FFF2-40B4-BE49-F238E27FC236}">
                <a16:creationId xmlns:a16="http://schemas.microsoft.com/office/drawing/2014/main" id="{48DA6680-D567-E1E4-928B-BBF3745E9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3" y="3212256"/>
            <a:ext cx="677539" cy="33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0B4B06-68F5-3FEC-B18F-57E12F684B2F}"/>
              </a:ext>
            </a:extLst>
          </p:cNvPr>
          <p:cNvGrpSpPr/>
          <p:nvPr/>
        </p:nvGrpSpPr>
        <p:grpSpPr>
          <a:xfrm>
            <a:off x="8572553" y="693885"/>
            <a:ext cx="3249333" cy="779639"/>
            <a:chOff x="6711158" y="3888663"/>
            <a:chExt cx="5219467" cy="12523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ACC49AA-2104-F8CE-B6FA-9F6B36ADB381}"/>
                </a:ext>
              </a:extLst>
            </p:cNvPr>
            <p:cNvGrpSpPr/>
            <p:nvPr/>
          </p:nvGrpSpPr>
          <p:grpSpPr>
            <a:xfrm>
              <a:off x="8506523" y="3888666"/>
              <a:ext cx="1628737" cy="1252347"/>
              <a:chOff x="8506523" y="4027858"/>
              <a:chExt cx="1628737" cy="125234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EB51D47-C930-1DEE-0A62-228C66373B69}"/>
                  </a:ext>
                </a:extLst>
              </p:cNvPr>
              <p:cNvSpPr/>
              <p:nvPr/>
            </p:nvSpPr>
            <p:spPr>
              <a:xfrm>
                <a:off x="8506523" y="4027858"/>
                <a:ext cx="1628737" cy="1252347"/>
              </a:xfrm>
              <a:prstGeom prst="roundRect">
                <a:avLst>
                  <a:gd name="adj" fmla="val 777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20040" rIns="0" bIns="0" rtlCol="0" anchor="t" anchorCtr="0"/>
              <a:lstStyle/>
              <a:p>
                <a:pPr algn="ctr"/>
                <a:r>
                  <a:rPr lang="fr-F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Instruments fondés sur le marché</a:t>
                </a:r>
              </a:p>
            </p:txBody>
          </p:sp>
          <p:pic>
            <p:nvPicPr>
              <p:cNvPr id="13" name="Picture 8" descr="Stock market - Free business and finance icons">
                <a:extLst>
                  <a:ext uri="{FF2B5EF4-FFF2-40B4-BE49-F238E27FC236}">
                    <a16:creationId xmlns:a16="http://schemas.microsoft.com/office/drawing/2014/main" id="{B9A72B40-2988-2689-26C1-3A528C6A95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7598" y="4116636"/>
                <a:ext cx="366586" cy="366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0B7E76-E4A7-EAB5-DDD9-74B80AF5E30D}"/>
                </a:ext>
              </a:extLst>
            </p:cNvPr>
            <p:cNvGrpSpPr/>
            <p:nvPr/>
          </p:nvGrpSpPr>
          <p:grpSpPr>
            <a:xfrm>
              <a:off x="6711158" y="3888663"/>
              <a:ext cx="1628737" cy="1252348"/>
              <a:chOff x="6711158" y="4027855"/>
              <a:chExt cx="1628737" cy="1252348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8E806DE-BA7E-E8A4-E3F6-1D754E539FEC}"/>
                  </a:ext>
                </a:extLst>
              </p:cNvPr>
              <p:cNvSpPr/>
              <p:nvPr/>
            </p:nvSpPr>
            <p:spPr>
              <a:xfrm>
                <a:off x="6711158" y="4027855"/>
                <a:ext cx="1628737" cy="1252348"/>
              </a:xfrm>
              <a:prstGeom prst="roundRect">
                <a:avLst>
                  <a:gd name="adj" fmla="val 7778"/>
                </a:avLst>
              </a:prstGeom>
              <a:solidFill>
                <a:srgbClr val="D1DF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20040" rIns="0" bIns="0" rtlCol="0" anchor="t" anchorCtr="0"/>
              <a:lstStyle/>
              <a:p>
                <a:pPr algn="ctr"/>
                <a:r>
                  <a:rPr lang="fr-FR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Fonds de développement – subventions</a:t>
                </a:r>
                <a:endPara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pic>
            <p:nvPicPr>
              <p:cNvPr id="11" name="Picture 12" descr="Fund - Free business and finance icons">
                <a:extLst>
                  <a:ext uri="{FF2B5EF4-FFF2-40B4-BE49-F238E27FC236}">
                    <a16:creationId xmlns:a16="http://schemas.microsoft.com/office/drawing/2014/main" id="{D71381EF-30ED-4F19-6260-A315E970DA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9117" y="4089245"/>
                <a:ext cx="392936" cy="392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2262BD1-CA86-9DC7-9C1C-BBB9DE760C2C}"/>
                </a:ext>
              </a:extLst>
            </p:cNvPr>
            <p:cNvGrpSpPr/>
            <p:nvPr/>
          </p:nvGrpSpPr>
          <p:grpSpPr>
            <a:xfrm>
              <a:off x="10301888" y="3888665"/>
              <a:ext cx="1628737" cy="1252348"/>
              <a:chOff x="10301888" y="4027857"/>
              <a:chExt cx="1628737" cy="1252348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48073FB-2603-A0C4-039B-553BC407EFFA}"/>
                  </a:ext>
                </a:extLst>
              </p:cNvPr>
              <p:cNvSpPr/>
              <p:nvPr/>
            </p:nvSpPr>
            <p:spPr>
              <a:xfrm>
                <a:off x="10301888" y="4027857"/>
                <a:ext cx="1628737" cy="1252348"/>
              </a:xfrm>
              <a:prstGeom prst="roundRect">
                <a:avLst>
                  <a:gd name="adj" fmla="val 7778"/>
                </a:avLst>
              </a:prstGeom>
              <a:solidFill>
                <a:srgbClr val="D1DF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20040" rIns="0" bIns="0" rtlCol="0" anchor="t" anchorCtr="0"/>
              <a:lstStyle/>
              <a:p>
                <a:pPr algn="ctr"/>
                <a:r>
                  <a:rPr lang="fr-FR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Financement national et fondé sur la nature</a:t>
                </a:r>
              </a:p>
            </p:txBody>
          </p:sp>
          <p:pic>
            <p:nvPicPr>
              <p:cNvPr id="9" name="Picture 14" descr="Profit - Free business and finance icons">
                <a:extLst>
                  <a:ext uri="{FF2B5EF4-FFF2-40B4-BE49-F238E27FC236}">
                    <a16:creationId xmlns:a16="http://schemas.microsoft.com/office/drawing/2014/main" id="{61134723-79C7-3ABC-0BA9-3C9C8BFDC2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5581" y="4047351"/>
                <a:ext cx="421352" cy="421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3565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B2042-9E43-EA36-3261-039CEA58F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8FBA-29F1-5C47-E692-CB91E9C4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Tirer parti des marchés de la dette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AF932-29E2-F2E1-F3ED-1C120832B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1" y="1919619"/>
            <a:ext cx="11136819" cy="1175247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dirty="0"/>
              <a:t>Les</a:t>
            </a:r>
            <a:r>
              <a:rPr lang="fr-FR" sz="2400" b="1" dirty="0"/>
              <a:t> échanges de dettes </a:t>
            </a:r>
            <a:r>
              <a:rPr lang="fr-FR" sz="2400" dirty="0"/>
              <a:t>permettent de convertir la dette nationale en investissements dans la protection de l'environnement. Souvent, une organisation de protection de la nature achète la dette d'un pays à un prix réduit et négocie sa conversion en paiements en nature, ce qui permet de canaliser les fonds vers la protection de l'environnement.</a:t>
            </a:r>
            <a:endParaRPr lang="en-US" sz="2400" dirty="0"/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A2E7040F-D41D-5D84-D8A3-EA57893ACF77}"/>
              </a:ext>
            </a:extLst>
          </p:cNvPr>
          <p:cNvSpPr/>
          <p:nvPr/>
        </p:nvSpPr>
        <p:spPr>
          <a:xfrm>
            <a:off x="370113" y="1374547"/>
            <a:ext cx="2674538" cy="495759"/>
          </a:xfrm>
          <a:prstGeom prst="round2Same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Échange</a:t>
            </a:r>
            <a:r>
              <a:rPr lang="en-US" sz="2400" b="1" dirty="0"/>
              <a:t> de </a:t>
            </a:r>
            <a:r>
              <a:rPr lang="en-US" sz="2400" b="1" dirty="0" err="1"/>
              <a:t>dettes</a:t>
            </a:r>
            <a:endParaRPr lang="en-US" sz="2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2456AA-ADBA-5942-B14A-A11C97F4FA17}"/>
              </a:ext>
            </a:extLst>
          </p:cNvPr>
          <p:cNvSpPr/>
          <p:nvPr/>
        </p:nvSpPr>
        <p:spPr>
          <a:xfrm>
            <a:off x="583895" y="3600061"/>
            <a:ext cx="5512106" cy="27382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41706B-8C69-A4AF-2111-C6D8B2C848DB}"/>
              </a:ext>
            </a:extLst>
          </p:cNvPr>
          <p:cNvSpPr/>
          <p:nvPr/>
        </p:nvSpPr>
        <p:spPr>
          <a:xfrm>
            <a:off x="583894" y="3261292"/>
            <a:ext cx="2985571" cy="33876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Exemples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régionaux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6CF677-DDC8-4C36-9728-5058DE542CB6}"/>
              </a:ext>
            </a:extLst>
          </p:cNvPr>
          <p:cNvSpPr txBox="1"/>
          <p:nvPr/>
        </p:nvSpPr>
        <p:spPr>
          <a:xfrm>
            <a:off x="583895" y="3716089"/>
            <a:ext cx="538200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en-US" sz="1700" i="1" dirty="0"/>
              <a:t>Seychelles (2016)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b="1" dirty="0"/>
              <a:t>Premier échange de dette contre nature de l'économie bleue au monde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b="1" dirty="0"/>
              <a:t>21,6 millions de dollars de dette nationale </a:t>
            </a:r>
            <a:r>
              <a:rPr lang="fr-FR" sz="1600" dirty="0"/>
              <a:t>rachetés par le </a:t>
            </a:r>
            <a:r>
              <a:rPr lang="fr-FR" sz="1600" i="1" dirty="0"/>
              <a:t>Seychelles Conservation and </a:t>
            </a:r>
            <a:r>
              <a:rPr lang="fr-FR" sz="1600" i="1" dirty="0" err="1"/>
              <a:t>Climate</a:t>
            </a:r>
            <a:r>
              <a:rPr lang="fr-FR" sz="1600" i="1" dirty="0"/>
              <a:t> Adaptation Trust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A aidé le gouvernement à </a:t>
            </a:r>
            <a:r>
              <a:rPr lang="fr-FR" sz="1600" b="1" dirty="0"/>
              <a:t>sauvegarder</a:t>
            </a:r>
            <a:r>
              <a:rPr lang="fr-FR" sz="1600" dirty="0"/>
              <a:t> </a:t>
            </a:r>
            <a:r>
              <a:rPr lang="fr-FR" sz="1600" b="1" dirty="0"/>
              <a:t>30 % de sa zone économique exclusive</a:t>
            </a:r>
            <a:r>
              <a:rPr lang="fr-FR" sz="1600" dirty="0"/>
              <a:t> grâce à des AMP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Le rachat de la dette a été financé par des subventions et un prêt à faible taux d'intérêt accordés par des entités axées sur la protection de l'environnement.</a:t>
            </a:r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1D9FF1-0BBF-31E6-7422-F6B52809F248}"/>
              </a:ext>
            </a:extLst>
          </p:cNvPr>
          <p:cNvSpPr/>
          <p:nvPr/>
        </p:nvSpPr>
        <p:spPr>
          <a:xfrm>
            <a:off x="6191976" y="3600060"/>
            <a:ext cx="5512106" cy="27382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308A5-59B3-1BE4-35B3-746489F1E7FF}"/>
              </a:ext>
            </a:extLst>
          </p:cNvPr>
          <p:cNvSpPr txBox="1"/>
          <p:nvPr/>
        </p:nvSpPr>
        <p:spPr>
          <a:xfrm>
            <a:off x="6191976" y="3716089"/>
            <a:ext cx="538200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fr-FR" sz="1700" i="1" dirty="0"/>
              <a:t>Cabo Verde et Sao Tomé-et-Principe</a:t>
            </a:r>
            <a:r>
              <a:rPr lang="en-US" sz="1700" i="1" dirty="0"/>
              <a:t> (2023)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Allégement de la dette bilatérale du Portugal en échange d'investissements dans le domaine du climat : </a:t>
            </a:r>
            <a:r>
              <a:rPr lang="fr-FR" sz="1600" b="1" dirty="0"/>
              <a:t>Cabo Verde - 12 millions d'euros </a:t>
            </a:r>
            <a:r>
              <a:rPr lang="fr-FR" sz="1600" dirty="0"/>
              <a:t>et </a:t>
            </a:r>
            <a:r>
              <a:rPr lang="fr-FR" sz="1600" b="1" dirty="0"/>
              <a:t>São Tomé et Príncipe - 3,5 millions d'euros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Fonds d'investissement destinés </a:t>
            </a:r>
            <a:r>
              <a:rPr lang="fr-FR" sz="1600" b="1" dirty="0"/>
              <a:t>à l'eau, à l'assainissement, à l'énergie, aux projets verts et à l'adaptation au changement climatique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Les projets pilotes font l'objet d'une évaluation en vue d'une éventuelle extension.</a:t>
            </a:r>
            <a:endParaRPr lang="en-US" sz="1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A82752-4F4F-8B8F-258B-9D8584EDD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11" y="3600114"/>
            <a:ext cx="462678" cy="2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lag of Seychelles | Meaning, Colors &amp; History | Britannica">
            <a:extLst>
              <a:ext uri="{FF2B5EF4-FFF2-40B4-BE49-F238E27FC236}">
                <a16:creationId xmlns:a16="http://schemas.microsoft.com/office/drawing/2014/main" id="{B66A68EE-1B92-EB2D-F03B-75158153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27" y="3603063"/>
            <a:ext cx="462768" cy="2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ag of Cabo Verde | Meaning, Colors &amp; History | Britannica">
            <a:extLst>
              <a:ext uri="{FF2B5EF4-FFF2-40B4-BE49-F238E27FC236}">
                <a16:creationId xmlns:a16="http://schemas.microsoft.com/office/drawing/2014/main" id="{C5C29040-4860-1712-352C-686D5480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676" y="3600059"/>
            <a:ext cx="393406" cy="2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BBDE017-1366-8880-7D74-4347E5BF68FA}"/>
              </a:ext>
            </a:extLst>
          </p:cNvPr>
          <p:cNvGrpSpPr/>
          <p:nvPr/>
        </p:nvGrpSpPr>
        <p:grpSpPr>
          <a:xfrm>
            <a:off x="8572553" y="693885"/>
            <a:ext cx="3249333" cy="779639"/>
            <a:chOff x="6711158" y="3888663"/>
            <a:chExt cx="5219467" cy="125235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C3F2F5A-A013-3E61-D0A8-6CE5150C80DE}"/>
                </a:ext>
              </a:extLst>
            </p:cNvPr>
            <p:cNvGrpSpPr/>
            <p:nvPr/>
          </p:nvGrpSpPr>
          <p:grpSpPr>
            <a:xfrm>
              <a:off x="8506523" y="3888666"/>
              <a:ext cx="1628737" cy="1252347"/>
              <a:chOff x="8506523" y="4027858"/>
              <a:chExt cx="1628737" cy="125234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0F4B989-A07C-D4AD-ABBA-D890A749AE94}"/>
                  </a:ext>
                </a:extLst>
              </p:cNvPr>
              <p:cNvSpPr/>
              <p:nvPr/>
            </p:nvSpPr>
            <p:spPr>
              <a:xfrm>
                <a:off x="8506523" y="4027858"/>
                <a:ext cx="1628737" cy="1252347"/>
              </a:xfrm>
              <a:prstGeom prst="roundRect">
                <a:avLst>
                  <a:gd name="adj" fmla="val 777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20040" rIns="0" bIns="0" rtlCol="0" anchor="t" anchorCtr="0"/>
              <a:lstStyle/>
              <a:p>
                <a:pPr algn="ctr"/>
                <a:r>
                  <a:rPr lang="fr-F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Instruments fondés sur le marché</a:t>
                </a:r>
              </a:p>
            </p:txBody>
          </p:sp>
          <p:pic>
            <p:nvPicPr>
              <p:cNvPr id="30" name="Picture 8" descr="Stock market - Free business and finance icons">
                <a:extLst>
                  <a:ext uri="{FF2B5EF4-FFF2-40B4-BE49-F238E27FC236}">
                    <a16:creationId xmlns:a16="http://schemas.microsoft.com/office/drawing/2014/main" id="{F1D176B9-904F-9896-1283-29255D86D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7598" y="4116636"/>
                <a:ext cx="366586" cy="366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3B4654-4408-40A5-3DC2-EBEE4F3730CC}"/>
                </a:ext>
              </a:extLst>
            </p:cNvPr>
            <p:cNvGrpSpPr/>
            <p:nvPr/>
          </p:nvGrpSpPr>
          <p:grpSpPr>
            <a:xfrm>
              <a:off x="6711158" y="3888663"/>
              <a:ext cx="1628737" cy="1252348"/>
              <a:chOff x="6711158" y="4027855"/>
              <a:chExt cx="1628737" cy="125234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229B5FD-6D3F-8B48-B655-ADF7FD848BF5}"/>
                  </a:ext>
                </a:extLst>
              </p:cNvPr>
              <p:cNvSpPr/>
              <p:nvPr/>
            </p:nvSpPr>
            <p:spPr>
              <a:xfrm>
                <a:off x="6711158" y="4027855"/>
                <a:ext cx="1628737" cy="1252348"/>
              </a:xfrm>
              <a:prstGeom prst="roundRect">
                <a:avLst>
                  <a:gd name="adj" fmla="val 7778"/>
                </a:avLst>
              </a:prstGeom>
              <a:solidFill>
                <a:srgbClr val="D1DF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20040" rIns="0" bIns="0" rtlCol="0" anchor="t" anchorCtr="0"/>
              <a:lstStyle/>
              <a:p>
                <a:pPr algn="ctr"/>
                <a:r>
                  <a:rPr lang="fr-FR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Fonds de développement – subventions</a:t>
                </a:r>
                <a:endPara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pic>
            <p:nvPicPr>
              <p:cNvPr id="28" name="Picture 12" descr="Fund - Free business and finance icons">
                <a:extLst>
                  <a:ext uri="{FF2B5EF4-FFF2-40B4-BE49-F238E27FC236}">
                    <a16:creationId xmlns:a16="http://schemas.microsoft.com/office/drawing/2014/main" id="{F3C2BD5E-94DB-1B64-391E-82C5DD6BBC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9117" y="4089245"/>
                <a:ext cx="392936" cy="392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70E9F77-DDFC-6025-D53D-C5CD8CCA262A}"/>
                </a:ext>
              </a:extLst>
            </p:cNvPr>
            <p:cNvGrpSpPr/>
            <p:nvPr/>
          </p:nvGrpSpPr>
          <p:grpSpPr>
            <a:xfrm>
              <a:off x="10301888" y="3888665"/>
              <a:ext cx="1628737" cy="1252348"/>
              <a:chOff x="10301888" y="4027857"/>
              <a:chExt cx="1628737" cy="1252348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79B21BEC-BF61-8A04-CA55-CD13F08FA496}"/>
                  </a:ext>
                </a:extLst>
              </p:cNvPr>
              <p:cNvSpPr/>
              <p:nvPr/>
            </p:nvSpPr>
            <p:spPr>
              <a:xfrm>
                <a:off x="10301888" y="4027857"/>
                <a:ext cx="1628737" cy="1252348"/>
              </a:xfrm>
              <a:prstGeom prst="roundRect">
                <a:avLst>
                  <a:gd name="adj" fmla="val 7778"/>
                </a:avLst>
              </a:prstGeom>
              <a:solidFill>
                <a:srgbClr val="D1DF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20040" rIns="0" bIns="0" rtlCol="0" anchor="t" anchorCtr="0"/>
              <a:lstStyle/>
              <a:p>
                <a:pPr algn="ctr"/>
                <a:r>
                  <a:rPr lang="fr-FR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Financement national et fondé sur la nature</a:t>
                </a:r>
              </a:p>
            </p:txBody>
          </p:sp>
          <p:pic>
            <p:nvPicPr>
              <p:cNvPr id="26" name="Picture 14" descr="Profit - Free business and finance icons">
                <a:extLst>
                  <a:ext uri="{FF2B5EF4-FFF2-40B4-BE49-F238E27FC236}">
                    <a16:creationId xmlns:a16="http://schemas.microsoft.com/office/drawing/2014/main" id="{93488935-8941-D9D6-1497-E3F36941D0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5581" y="4047351"/>
                <a:ext cx="421352" cy="421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572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B3D56-DB16-AC35-F53D-546BE0081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232B-4B78-1B1D-4ABC-1782B396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33655"/>
            <a:ext cx="11687909" cy="585746"/>
          </a:xfrm>
        </p:spPr>
        <p:txBody>
          <a:bodyPr/>
          <a:lstStyle/>
          <a:p>
            <a:r>
              <a:rPr lang="fr-FR" sz="3000" dirty="0"/>
              <a:t>Solutions basées sur la nature et mobilisation des ressources nationales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E83E8-F208-D869-F8B1-33F66ADE6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942" y="1919618"/>
            <a:ext cx="5499815" cy="1881151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600" b="1" dirty="0"/>
              <a:t>Les crédits carbones </a:t>
            </a:r>
            <a:r>
              <a:rPr lang="fr-FR" sz="2600" dirty="0"/>
              <a:t>peuvent être utilisés pour monétiser la conservation des zones humides et des mangroves par le biais de marchés volontaires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fr-FR" sz="2100" b="1" i="1" dirty="0">
                <a:solidFill>
                  <a:schemeClr val="accent5">
                    <a:lumMod val="75000"/>
                  </a:schemeClr>
                </a:solidFill>
              </a:rPr>
              <a:t>Précaution</a:t>
            </a:r>
            <a:r>
              <a:rPr lang="fr-FR" sz="2100" i="1" dirty="0">
                <a:solidFill>
                  <a:schemeClr val="accent5">
                    <a:lumMod val="75000"/>
                  </a:schemeClr>
                </a:solidFill>
              </a:rPr>
              <a:t> : il est urgent d'éviter les violations des droits fonciers et la marginalisation des agriculteurs, des petits pêcheurs et d'autres communautés locales ou indigènes.</a:t>
            </a:r>
            <a:endParaRPr lang="en-US" sz="21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5AD99E1F-9428-4314-8E4D-312F1798DE22}"/>
              </a:ext>
            </a:extLst>
          </p:cNvPr>
          <p:cNvSpPr/>
          <p:nvPr/>
        </p:nvSpPr>
        <p:spPr>
          <a:xfrm>
            <a:off x="235944" y="1374547"/>
            <a:ext cx="2503716" cy="495759"/>
          </a:xfrm>
          <a:prstGeom prst="round2Same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Crédits</a:t>
            </a:r>
            <a:r>
              <a:rPr lang="en-US" sz="2400" b="1" dirty="0"/>
              <a:t> </a:t>
            </a:r>
            <a:r>
              <a:rPr lang="en-US" sz="2400" b="1" dirty="0" err="1"/>
              <a:t>carbone</a:t>
            </a:r>
            <a:endParaRPr lang="en-US" sz="2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E9E3FB-58B8-EAE0-3F7E-95F1FF3B88D9}"/>
              </a:ext>
            </a:extLst>
          </p:cNvPr>
          <p:cNvSpPr/>
          <p:nvPr/>
        </p:nvSpPr>
        <p:spPr>
          <a:xfrm>
            <a:off x="449726" y="4247680"/>
            <a:ext cx="5168225" cy="19378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18D464-DA3B-A538-37FC-27F3A2F62853}"/>
              </a:ext>
            </a:extLst>
          </p:cNvPr>
          <p:cNvSpPr/>
          <p:nvPr/>
        </p:nvSpPr>
        <p:spPr>
          <a:xfrm>
            <a:off x="449725" y="3908911"/>
            <a:ext cx="2985571" cy="33876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Exemples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régionaux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D02B67-63B3-B51C-0F24-FA267E10C05C}"/>
              </a:ext>
            </a:extLst>
          </p:cNvPr>
          <p:cNvSpPr txBox="1"/>
          <p:nvPr/>
        </p:nvSpPr>
        <p:spPr>
          <a:xfrm>
            <a:off x="449726" y="4355822"/>
            <a:ext cx="5168225" cy="184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fr-FR" sz="1600" dirty="0"/>
              <a:t>Plusieurs projets </a:t>
            </a:r>
            <a:r>
              <a:rPr lang="fr-FR" sz="1600" b="1" dirty="0"/>
              <a:t>d'élimination et d'évitement du carbone bleu dans la région</a:t>
            </a:r>
            <a:r>
              <a:rPr lang="fr-FR" sz="1600" dirty="0"/>
              <a:t>, y compris des projets au Sénégal, au Kenya, au Mozambique et à Madagascar, tels que </a:t>
            </a:r>
            <a:r>
              <a:rPr lang="fr-FR" sz="1600" dirty="0" err="1"/>
              <a:t>Mikoko</a:t>
            </a:r>
            <a:r>
              <a:rPr lang="fr-FR" sz="1600" dirty="0"/>
              <a:t> </a:t>
            </a:r>
            <a:r>
              <a:rPr lang="fr-FR" sz="1600" dirty="0" err="1"/>
              <a:t>Pamoja</a:t>
            </a:r>
            <a:r>
              <a:rPr lang="fr-FR" sz="1600" dirty="0"/>
              <a:t>, </a:t>
            </a:r>
            <a:r>
              <a:rPr lang="fr-FR" sz="1600" dirty="0" err="1"/>
              <a:t>Vanga</a:t>
            </a:r>
            <a:r>
              <a:rPr lang="fr-FR" sz="1600" dirty="0"/>
              <a:t> Blue Forest.</a:t>
            </a:r>
          </a:p>
          <a:p>
            <a:pPr>
              <a:spcAft>
                <a:spcPts val="200"/>
              </a:spcAft>
            </a:pPr>
            <a:r>
              <a:rPr lang="fr-FR" sz="1600" dirty="0"/>
              <a:t>La CEA a lancé </a:t>
            </a:r>
            <a:r>
              <a:rPr lang="fr-FR" sz="1600" b="1" dirty="0"/>
              <a:t>un registre régional de crédits carbone dans le bassin du Congo</a:t>
            </a:r>
            <a:r>
              <a:rPr lang="fr-FR" sz="1600" dirty="0"/>
              <a:t> et s'étend à des plateformes similaires dans le Sahel et les États insulaires africains.</a:t>
            </a:r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5EFCB1-9253-EC82-C4F7-D463E38BC48B}"/>
              </a:ext>
            </a:extLst>
          </p:cNvPr>
          <p:cNvSpPr/>
          <p:nvPr/>
        </p:nvSpPr>
        <p:spPr>
          <a:xfrm>
            <a:off x="6057807" y="4247679"/>
            <a:ext cx="5765562" cy="1937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1CD04A-C469-139F-FF40-7AD33052C404}"/>
              </a:ext>
            </a:extLst>
          </p:cNvPr>
          <p:cNvSpPr txBox="1"/>
          <p:nvPr/>
        </p:nvSpPr>
        <p:spPr>
          <a:xfrm>
            <a:off x="6057807" y="4355822"/>
            <a:ext cx="5866046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fr-FR" sz="1700" dirty="0"/>
              <a:t>Les taxes sur le tourisme sont utilisées par de nombreux États pour financer le marketing des destinations, les efforts de conservation ou le développement du tourisme :</a:t>
            </a:r>
            <a:endParaRPr lang="en-US" sz="1700" dirty="0"/>
          </a:p>
          <a:p>
            <a:pPr marL="234950" indent="-12382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700" b="1" dirty="0"/>
              <a:t>Afrique du Sud </a:t>
            </a:r>
            <a:r>
              <a:rPr lang="fr-FR" sz="1700" dirty="0"/>
              <a:t>: taxe de 1% sur les services touristiques</a:t>
            </a:r>
          </a:p>
          <a:p>
            <a:pPr marL="234950" indent="-12382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700" b="1" dirty="0"/>
              <a:t>Botswana </a:t>
            </a:r>
            <a:r>
              <a:rPr lang="fr-FR" sz="1700" dirty="0"/>
              <a:t>: 30 dollars à chaque point d'entrée</a:t>
            </a:r>
          </a:p>
          <a:p>
            <a:pPr marL="234950" indent="-12382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700" b="1" dirty="0"/>
              <a:t>Seychelles</a:t>
            </a:r>
            <a:r>
              <a:rPr lang="fr-FR" sz="1700" dirty="0"/>
              <a:t> : taxe par nuit ajoutée à la facture d'hébergement</a:t>
            </a:r>
            <a:endParaRPr lang="en-US" sz="17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FD7F6E4-A3C1-7E56-63C6-E6560447FBA3}"/>
              </a:ext>
            </a:extLst>
          </p:cNvPr>
          <p:cNvSpPr txBox="1">
            <a:spLocks/>
          </p:cNvSpPr>
          <p:nvPr/>
        </p:nvSpPr>
        <p:spPr>
          <a:xfrm>
            <a:off x="6187905" y="1919617"/>
            <a:ext cx="5382008" cy="188115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b="1" dirty="0"/>
              <a:t>Les taxes bleues</a:t>
            </a:r>
            <a:r>
              <a:rPr lang="fr-FR" sz="2200" dirty="0"/>
              <a:t>, telles que les taxes sur le tourisme ou l'environnement, peuvent générer des revenus nationaux pour la conservation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fr-FR" sz="1900" b="1" i="1" dirty="0">
                <a:solidFill>
                  <a:schemeClr val="accent5">
                    <a:lumMod val="75000"/>
                  </a:schemeClr>
                </a:solidFill>
              </a:rPr>
              <a:t>Remarque </a:t>
            </a:r>
            <a:r>
              <a:rPr lang="fr-FR" sz="1900" i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fr-FR" sz="19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900" i="1" dirty="0">
                <a:solidFill>
                  <a:schemeClr val="accent5">
                    <a:lumMod val="75000"/>
                  </a:schemeClr>
                </a:solidFill>
              </a:rPr>
              <a:t>les prélèvements formels sur les services peuvent être difficiles à mettre en œuvre en raison de l'informalité du secteur.</a:t>
            </a:r>
            <a:endParaRPr lang="en-US" sz="19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3DA83A-9E3B-CC6B-DFF2-A746AB8738A0}"/>
              </a:ext>
            </a:extLst>
          </p:cNvPr>
          <p:cNvSpPr/>
          <p:nvPr/>
        </p:nvSpPr>
        <p:spPr>
          <a:xfrm>
            <a:off x="6057807" y="3908911"/>
            <a:ext cx="2985571" cy="33876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Exemples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régionaux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92C0BA-B894-6639-5144-5DF46A5CEAF8}"/>
              </a:ext>
            </a:extLst>
          </p:cNvPr>
          <p:cNvGrpSpPr/>
          <p:nvPr/>
        </p:nvGrpSpPr>
        <p:grpSpPr>
          <a:xfrm>
            <a:off x="8572553" y="693885"/>
            <a:ext cx="3249333" cy="779639"/>
            <a:chOff x="6711158" y="3888663"/>
            <a:chExt cx="5219467" cy="125235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A8DDA9-6309-8621-C2BF-9296F1CAE5B1}"/>
                </a:ext>
              </a:extLst>
            </p:cNvPr>
            <p:cNvGrpSpPr/>
            <p:nvPr/>
          </p:nvGrpSpPr>
          <p:grpSpPr>
            <a:xfrm>
              <a:off x="8506523" y="3888666"/>
              <a:ext cx="1628737" cy="1252347"/>
              <a:chOff x="8506523" y="4027858"/>
              <a:chExt cx="1628737" cy="125234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30FF0D2-76EE-F27E-2E58-EF07A43FB166}"/>
                  </a:ext>
                </a:extLst>
              </p:cNvPr>
              <p:cNvSpPr/>
              <p:nvPr/>
            </p:nvSpPr>
            <p:spPr>
              <a:xfrm>
                <a:off x="8506523" y="4027858"/>
                <a:ext cx="1628737" cy="1252347"/>
              </a:xfrm>
              <a:prstGeom prst="roundRect">
                <a:avLst>
                  <a:gd name="adj" fmla="val 7778"/>
                </a:avLst>
              </a:prstGeom>
              <a:solidFill>
                <a:srgbClr val="D1DF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20040" rIns="0" bIns="0" rtlCol="0" anchor="t" anchorCtr="0"/>
              <a:lstStyle/>
              <a:p>
                <a:pPr algn="ctr"/>
                <a:r>
                  <a:rPr lang="fr-FR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Instruments fondés sur le marché</a:t>
                </a:r>
              </a:p>
            </p:txBody>
          </p:sp>
          <p:pic>
            <p:nvPicPr>
              <p:cNvPr id="41" name="Picture 8" descr="Stock market - Free business and finance icons">
                <a:extLst>
                  <a:ext uri="{FF2B5EF4-FFF2-40B4-BE49-F238E27FC236}">
                    <a16:creationId xmlns:a16="http://schemas.microsoft.com/office/drawing/2014/main" id="{E0E1874B-07D5-9428-7BB3-0AB8A296D3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7598" y="4116636"/>
                <a:ext cx="366586" cy="366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07ABC1A-149D-60AA-7B00-802D70848A16}"/>
                </a:ext>
              </a:extLst>
            </p:cNvPr>
            <p:cNvGrpSpPr/>
            <p:nvPr/>
          </p:nvGrpSpPr>
          <p:grpSpPr>
            <a:xfrm>
              <a:off x="6711158" y="3888663"/>
              <a:ext cx="1628737" cy="1252348"/>
              <a:chOff x="6711158" y="4027855"/>
              <a:chExt cx="1628737" cy="1252348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9825D827-34F3-22D7-3462-55A826164722}"/>
                  </a:ext>
                </a:extLst>
              </p:cNvPr>
              <p:cNvSpPr/>
              <p:nvPr/>
            </p:nvSpPr>
            <p:spPr>
              <a:xfrm>
                <a:off x="6711158" y="4027855"/>
                <a:ext cx="1628737" cy="1252348"/>
              </a:xfrm>
              <a:prstGeom prst="roundRect">
                <a:avLst>
                  <a:gd name="adj" fmla="val 7778"/>
                </a:avLst>
              </a:prstGeom>
              <a:solidFill>
                <a:srgbClr val="D1DF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20040" rIns="0" bIns="0" rtlCol="0" anchor="t" anchorCtr="0"/>
              <a:lstStyle/>
              <a:p>
                <a:pPr algn="ctr"/>
                <a:r>
                  <a:rPr lang="fr-FR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Fonds de développement – subventions</a:t>
                </a:r>
                <a:endPara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pic>
            <p:nvPicPr>
              <p:cNvPr id="39" name="Picture 12" descr="Fund - Free business and finance icons">
                <a:extLst>
                  <a:ext uri="{FF2B5EF4-FFF2-40B4-BE49-F238E27FC236}">
                    <a16:creationId xmlns:a16="http://schemas.microsoft.com/office/drawing/2014/main" id="{886715FD-C4AE-07F7-2521-631086B606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9117" y="4089245"/>
                <a:ext cx="392936" cy="392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F8D3481-6D28-1904-D97A-A4F46EA2D3EB}"/>
                </a:ext>
              </a:extLst>
            </p:cNvPr>
            <p:cNvGrpSpPr/>
            <p:nvPr/>
          </p:nvGrpSpPr>
          <p:grpSpPr>
            <a:xfrm>
              <a:off x="10301888" y="3888665"/>
              <a:ext cx="1628737" cy="1252348"/>
              <a:chOff x="10301888" y="4027857"/>
              <a:chExt cx="1628737" cy="125234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563B88E4-B38B-D101-A24D-7B7D451DF531}"/>
                  </a:ext>
                </a:extLst>
              </p:cNvPr>
              <p:cNvSpPr/>
              <p:nvPr/>
            </p:nvSpPr>
            <p:spPr>
              <a:xfrm>
                <a:off x="10301888" y="4027857"/>
                <a:ext cx="1628737" cy="1252348"/>
              </a:xfrm>
              <a:prstGeom prst="roundRect">
                <a:avLst>
                  <a:gd name="adj" fmla="val 777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20040" rIns="0" bIns="0" rtlCol="0" anchor="t" anchorCtr="0"/>
              <a:lstStyle/>
              <a:p>
                <a:pPr algn="ctr"/>
                <a:r>
                  <a:rPr lang="fr-FR" sz="900" b="1" dirty="0">
                    <a:solidFill>
                      <a:schemeClr val="accent4">
                        <a:lumMod val="50000"/>
                      </a:schemeClr>
                    </a:solidFill>
                  </a:rPr>
                  <a:t>Financement national et fondé sur la nature</a:t>
                </a:r>
              </a:p>
            </p:txBody>
          </p:sp>
          <p:pic>
            <p:nvPicPr>
              <p:cNvPr id="37" name="Picture 14" descr="Profit - Free business and finance icons">
                <a:extLst>
                  <a:ext uri="{FF2B5EF4-FFF2-40B4-BE49-F238E27FC236}">
                    <a16:creationId xmlns:a16="http://schemas.microsoft.com/office/drawing/2014/main" id="{1E7668C9-AA7A-2D68-227A-EBEA9A11FB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5581" y="4047351"/>
                <a:ext cx="421352" cy="421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C8C568EA-CDBA-713C-2326-7C4BB38E39E8}"/>
              </a:ext>
            </a:extLst>
          </p:cNvPr>
          <p:cNvSpPr/>
          <p:nvPr/>
        </p:nvSpPr>
        <p:spPr>
          <a:xfrm>
            <a:off x="6187906" y="1374546"/>
            <a:ext cx="3545406" cy="495759"/>
          </a:xfrm>
          <a:prstGeom prst="round2Same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Taxes </a:t>
            </a:r>
            <a:r>
              <a:rPr lang="en-US" sz="2400" b="1" dirty="0" err="1"/>
              <a:t>environnementales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904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13B3D-8B1E-C9B3-3CFA-13FBF1B50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C1E2-DE1D-654E-7E02-77BFB1B0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Lacunes et </a:t>
            </a:r>
            <a:r>
              <a:rPr lang="fr-FR" dirty="0" err="1"/>
              <a:t>opportunit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régionales</a:t>
            </a:r>
            <a:endParaRPr lang="en-US" dirty="0"/>
          </a:p>
        </p:txBody>
      </p:sp>
      <p:sp>
        <p:nvSpPr>
          <p:cNvPr id="25" name="Diagonal Stripe 24">
            <a:extLst>
              <a:ext uri="{FF2B5EF4-FFF2-40B4-BE49-F238E27FC236}">
                <a16:creationId xmlns:a16="http://schemas.microsoft.com/office/drawing/2014/main" id="{3F99AD14-3FA1-DD74-8DCC-9CA45877686D}"/>
              </a:ext>
            </a:extLst>
          </p:cNvPr>
          <p:cNvSpPr/>
          <p:nvPr/>
        </p:nvSpPr>
        <p:spPr>
          <a:xfrm>
            <a:off x="0" y="4357827"/>
            <a:ext cx="3511155" cy="2196231"/>
          </a:xfrm>
          <a:custGeom>
            <a:avLst/>
            <a:gdLst>
              <a:gd name="connsiteX0" fmla="*/ 0 w 3915937"/>
              <a:gd name="connsiteY0" fmla="*/ 1752307 h 2196231"/>
              <a:gd name="connsiteX1" fmla="*/ 3124409 w 3915937"/>
              <a:gd name="connsiteY1" fmla="*/ 0 h 2196231"/>
              <a:gd name="connsiteX2" fmla="*/ 3915937 w 3915937"/>
              <a:gd name="connsiteY2" fmla="*/ 0 h 2196231"/>
              <a:gd name="connsiteX3" fmla="*/ 0 w 3915937"/>
              <a:gd name="connsiteY3" fmla="*/ 2196231 h 2196231"/>
              <a:gd name="connsiteX4" fmla="*/ 0 w 3915937"/>
              <a:gd name="connsiteY4" fmla="*/ 1752307 h 2196231"/>
              <a:gd name="connsiteX0" fmla="*/ 0 w 3450001"/>
              <a:gd name="connsiteY0" fmla="*/ 1752307 h 2196231"/>
              <a:gd name="connsiteX1" fmla="*/ 3124409 w 3450001"/>
              <a:gd name="connsiteY1" fmla="*/ 0 h 2196231"/>
              <a:gd name="connsiteX2" fmla="*/ 3450001 w 3450001"/>
              <a:gd name="connsiteY2" fmla="*/ 113572 h 2196231"/>
              <a:gd name="connsiteX3" fmla="*/ 0 w 3450001"/>
              <a:gd name="connsiteY3" fmla="*/ 2196231 h 2196231"/>
              <a:gd name="connsiteX4" fmla="*/ 0 w 3450001"/>
              <a:gd name="connsiteY4" fmla="*/ 1752307 h 2196231"/>
              <a:gd name="connsiteX0" fmla="*/ 0 w 3511155"/>
              <a:gd name="connsiteY0" fmla="*/ 1752307 h 2196231"/>
              <a:gd name="connsiteX1" fmla="*/ 3124409 w 3511155"/>
              <a:gd name="connsiteY1" fmla="*/ 0 h 2196231"/>
              <a:gd name="connsiteX2" fmla="*/ 3511155 w 3511155"/>
              <a:gd name="connsiteY2" fmla="*/ 203848 h 2196231"/>
              <a:gd name="connsiteX3" fmla="*/ 0 w 3511155"/>
              <a:gd name="connsiteY3" fmla="*/ 2196231 h 2196231"/>
              <a:gd name="connsiteX4" fmla="*/ 0 w 3511155"/>
              <a:gd name="connsiteY4" fmla="*/ 1752307 h 219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155" h="2196231">
                <a:moveTo>
                  <a:pt x="0" y="1752307"/>
                </a:moveTo>
                <a:lnTo>
                  <a:pt x="3124409" y="0"/>
                </a:lnTo>
                <a:lnTo>
                  <a:pt x="3511155" y="203848"/>
                </a:lnTo>
                <a:lnTo>
                  <a:pt x="0" y="2196231"/>
                </a:lnTo>
                <a:lnTo>
                  <a:pt x="0" y="1752307"/>
                </a:lnTo>
                <a:close/>
              </a:path>
            </a:pathLst>
          </a:custGeom>
          <a:solidFill>
            <a:srgbClr val="E6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FCE75727-C279-7FA0-6C45-BE2D334E4A3E}"/>
              </a:ext>
            </a:extLst>
          </p:cNvPr>
          <p:cNvSpPr/>
          <p:nvPr/>
        </p:nvSpPr>
        <p:spPr>
          <a:xfrm rot="5400000">
            <a:off x="2988481" y="4054501"/>
            <a:ext cx="646885" cy="382278"/>
          </a:xfrm>
          <a:custGeom>
            <a:avLst/>
            <a:gdLst>
              <a:gd name="connsiteX0" fmla="*/ 0 w 530310"/>
              <a:gd name="connsiteY0" fmla="*/ 422087 h 422087"/>
              <a:gd name="connsiteX1" fmla="*/ 105522 w 530310"/>
              <a:gd name="connsiteY1" fmla="*/ 0 h 422087"/>
              <a:gd name="connsiteX2" fmla="*/ 530310 w 530310"/>
              <a:gd name="connsiteY2" fmla="*/ 0 h 422087"/>
              <a:gd name="connsiteX3" fmla="*/ 424788 w 530310"/>
              <a:gd name="connsiteY3" fmla="*/ 422087 h 422087"/>
              <a:gd name="connsiteX4" fmla="*/ 0 w 530310"/>
              <a:gd name="connsiteY4" fmla="*/ 422087 h 422087"/>
              <a:gd name="connsiteX0" fmla="*/ 0 w 646885"/>
              <a:gd name="connsiteY0" fmla="*/ 374728 h 422087"/>
              <a:gd name="connsiteX1" fmla="*/ 222097 w 646885"/>
              <a:gd name="connsiteY1" fmla="*/ 0 h 422087"/>
              <a:gd name="connsiteX2" fmla="*/ 646885 w 646885"/>
              <a:gd name="connsiteY2" fmla="*/ 0 h 422087"/>
              <a:gd name="connsiteX3" fmla="*/ 541363 w 646885"/>
              <a:gd name="connsiteY3" fmla="*/ 422087 h 422087"/>
              <a:gd name="connsiteX4" fmla="*/ 0 w 646885"/>
              <a:gd name="connsiteY4" fmla="*/ 374728 h 422087"/>
              <a:gd name="connsiteX0" fmla="*/ 0 w 646885"/>
              <a:gd name="connsiteY0" fmla="*/ 374728 h 374728"/>
              <a:gd name="connsiteX1" fmla="*/ 222097 w 646885"/>
              <a:gd name="connsiteY1" fmla="*/ 0 h 374728"/>
              <a:gd name="connsiteX2" fmla="*/ 646885 w 646885"/>
              <a:gd name="connsiteY2" fmla="*/ 0 h 374728"/>
              <a:gd name="connsiteX3" fmla="*/ 235349 w 646885"/>
              <a:gd name="connsiteY3" fmla="*/ 331012 h 374728"/>
              <a:gd name="connsiteX4" fmla="*/ 0 w 646885"/>
              <a:gd name="connsiteY4" fmla="*/ 374728 h 374728"/>
              <a:gd name="connsiteX0" fmla="*/ 0 w 646885"/>
              <a:gd name="connsiteY0" fmla="*/ 374728 h 378371"/>
              <a:gd name="connsiteX1" fmla="*/ 222097 w 646885"/>
              <a:gd name="connsiteY1" fmla="*/ 0 h 378371"/>
              <a:gd name="connsiteX2" fmla="*/ 646885 w 646885"/>
              <a:gd name="connsiteY2" fmla="*/ 0 h 378371"/>
              <a:gd name="connsiteX3" fmla="*/ 424790 w 646885"/>
              <a:gd name="connsiteY3" fmla="*/ 378371 h 378371"/>
              <a:gd name="connsiteX4" fmla="*/ 0 w 646885"/>
              <a:gd name="connsiteY4" fmla="*/ 374728 h 378371"/>
              <a:gd name="connsiteX0" fmla="*/ 0 w 646885"/>
              <a:gd name="connsiteY0" fmla="*/ 374728 h 382278"/>
              <a:gd name="connsiteX1" fmla="*/ 222097 w 646885"/>
              <a:gd name="connsiteY1" fmla="*/ 0 h 382278"/>
              <a:gd name="connsiteX2" fmla="*/ 646885 w 646885"/>
              <a:gd name="connsiteY2" fmla="*/ 0 h 382278"/>
              <a:gd name="connsiteX3" fmla="*/ 444328 w 646885"/>
              <a:gd name="connsiteY3" fmla="*/ 382278 h 382278"/>
              <a:gd name="connsiteX4" fmla="*/ 0 w 646885"/>
              <a:gd name="connsiteY4" fmla="*/ 374728 h 38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885" h="382278">
                <a:moveTo>
                  <a:pt x="0" y="374728"/>
                </a:moveTo>
                <a:lnTo>
                  <a:pt x="222097" y="0"/>
                </a:lnTo>
                <a:lnTo>
                  <a:pt x="646885" y="0"/>
                </a:lnTo>
                <a:lnTo>
                  <a:pt x="444328" y="382278"/>
                </a:lnTo>
                <a:lnTo>
                  <a:pt x="0" y="374728"/>
                </a:lnTo>
                <a:close/>
              </a:path>
            </a:pathLst>
          </a:custGeom>
          <a:solidFill>
            <a:srgbClr val="AD01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6">
            <a:extLst>
              <a:ext uri="{FF2B5EF4-FFF2-40B4-BE49-F238E27FC236}">
                <a16:creationId xmlns:a16="http://schemas.microsoft.com/office/drawing/2014/main" id="{75B2C815-C08E-70F2-EBF9-87C3A6C1DAE3}"/>
              </a:ext>
            </a:extLst>
          </p:cNvPr>
          <p:cNvSpPr/>
          <p:nvPr/>
        </p:nvSpPr>
        <p:spPr>
          <a:xfrm rot="1905343">
            <a:off x="3180389" y="3734269"/>
            <a:ext cx="638467" cy="388330"/>
          </a:xfrm>
          <a:custGeom>
            <a:avLst/>
            <a:gdLst>
              <a:gd name="connsiteX0" fmla="*/ 0 w 530310"/>
              <a:gd name="connsiteY0" fmla="*/ 422087 h 422087"/>
              <a:gd name="connsiteX1" fmla="*/ 105522 w 530310"/>
              <a:gd name="connsiteY1" fmla="*/ 0 h 422087"/>
              <a:gd name="connsiteX2" fmla="*/ 530310 w 530310"/>
              <a:gd name="connsiteY2" fmla="*/ 0 h 422087"/>
              <a:gd name="connsiteX3" fmla="*/ 424788 w 530310"/>
              <a:gd name="connsiteY3" fmla="*/ 422087 h 422087"/>
              <a:gd name="connsiteX4" fmla="*/ 0 w 530310"/>
              <a:gd name="connsiteY4" fmla="*/ 422087 h 422087"/>
              <a:gd name="connsiteX0" fmla="*/ 0 w 646885"/>
              <a:gd name="connsiteY0" fmla="*/ 374728 h 422087"/>
              <a:gd name="connsiteX1" fmla="*/ 222097 w 646885"/>
              <a:gd name="connsiteY1" fmla="*/ 0 h 422087"/>
              <a:gd name="connsiteX2" fmla="*/ 646885 w 646885"/>
              <a:gd name="connsiteY2" fmla="*/ 0 h 422087"/>
              <a:gd name="connsiteX3" fmla="*/ 541363 w 646885"/>
              <a:gd name="connsiteY3" fmla="*/ 422087 h 422087"/>
              <a:gd name="connsiteX4" fmla="*/ 0 w 646885"/>
              <a:gd name="connsiteY4" fmla="*/ 374728 h 422087"/>
              <a:gd name="connsiteX0" fmla="*/ 0 w 646885"/>
              <a:gd name="connsiteY0" fmla="*/ 374728 h 374728"/>
              <a:gd name="connsiteX1" fmla="*/ 222097 w 646885"/>
              <a:gd name="connsiteY1" fmla="*/ 0 h 374728"/>
              <a:gd name="connsiteX2" fmla="*/ 646885 w 646885"/>
              <a:gd name="connsiteY2" fmla="*/ 0 h 374728"/>
              <a:gd name="connsiteX3" fmla="*/ 235349 w 646885"/>
              <a:gd name="connsiteY3" fmla="*/ 331012 h 374728"/>
              <a:gd name="connsiteX4" fmla="*/ 0 w 646885"/>
              <a:gd name="connsiteY4" fmla="*/ 374728 h 374728"/>
              <a:gd name="connsiteX0" fmla="*/ 0 w 646885"/>
              <a:gd name="connsiteY0" fmla="*/ 374728 h 378371"/>
              <a:gd name="connsiteX1" fmla="*/ 222097 w 646885"/>
              <a:gd name="connsiteY1" fmla="*/ 0 h 378371"/>
              <a:gd name="connsiteX2" fmla="*/ 646885 w 646885"/>
              <a:gd name="connsiteY2" fmla="*/ 0 h 378371"/>
              <a:gd name="connsiteX3" fmla="*/ 424790 w 646885"/>
              <a:gd name="connsiteY3" fmla="*/ 378371 h 378371"/>
              <a:gd name="connsiteX4" fmla="*/ 0 w 646885"/>
              <a:gd name="connsiteY4" fmla="*/ 374728 h 378371"/>
              <a:gd name="connsiteX0" fmla="*/ 0 w 646885"/>
              <a:gd name="connsiteY0" fmla="*/ 374728 h 382278"/>
              <a:gd name="connsiteX1" fmla="*/ 222097 w 646885"/>
              <a:gd name="connsiteY1" fmla="*/ 0 h 382278"/>
              <a:gd name="connsiteX2" fmla="*/ 646885 w 646885"/>
              <a:gd name="connsiteY2" fmla="*/ 0 h 382278"/>
              <a:gd name="connsiteX3" fmla="*/ 444328 w 646885"/>
              <a:gd name="connsiteY3" fmla="*/ 382278 h 382278"/>
              <a:gd name="connsiteX4" fmla="*/ 0 w 646885"/>
              <a:gd name="connsiteY4" fmla="*/ 374728 h 382278"/>
              <a:gd name="connsiteX0" fmla="*/ 0 w 638467"/>
              <a:gd name="connsiteY0" fmla="*/ 388330 h 388330"/>
              <a:gd name="connsiteX1" fmla="*/ 213679 w 638467"/>
              <a:gd name="connsiteY1" fmla="*/ 0 h 388330"/>
              <a:gd name="connsiteX2" fmla="*/ 638467 w 638467"/>
              <a:gd name="connsiteY2" fmla="*/ 0 h 388330"/>
              <a:gd name="connsiteX3" fmla="*/ 435910 w 638467"/>
              <a:gd name="connsiteY3" fmla="*/ 382278 h 388330"/>
              <a:gd name="connsiteX4" fmla="*/ 0 w 638467"/>
              <a:gd name="connsiteY4" fmla="*/ 388330 h 38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467" h="388330">
                <a:moveTo>
                  <a:pt x="0" y="388330"/>
                </a:moveTo>
                <a:lnTo>
                  <a:pt x="213679" y="0"/>
                </a:lnTo>
                <a:lnTo>
                  <a:pt x="638467" y="0"/>
                </a:lnTo>
                <a:lnTo>
                  <a:pt x="435910" y="382278"/>
                </a:lnTo>
                <a:lnTo>
                  <a:pt x="0" y="388330"/>
                </a:lnTo>
                <a:close/>
              </a:path>
            </a:pathLst>
          </a:custGeom>
          <a:solidFill>
            <a:srgbClr val="E6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40CC29-C8E4-6357-4ED9-CA200C2A483A}"/>
              </a:ext>
            </a:extLst>
          </p:cNvPr>
          <p:cNvSpPr/>
          <p:nvPr/>
        </p:nvSpPr>
        <p:spPr>
          <a:xfrm>
            <a:off x="3516360" y="4017490"/>
            <a:ext cx="469975" cy="585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7CE686-C6F7-6079-255C-62342E6BD42E}"/>
              </a:ext>
            </a:extLst>
          </p:cNvPr>
          <p:cNvGrpSpPr/>
          <p:nvPr/>
        </p:nvGrpSpPr>
        <p:grpSpPr>
          <a:xfrm>
            <a:off x="3008881" y="5079461"/>
            <a:ext cx="8509349" cy="1249757"/>
            <a:chOff x="3682650" y="4606195"/>
            <a:chExt cx="8509349" cy="124975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EA5657-45B8-F7E1-E548-C4B7FA6ED335}"/>
                </a:ext>
              </a:extLst>
            </p:cNvPr>
            <p:cNvSpPr/>
            <p:nvPr/>
          </p:nvSpPr>
          <p:spPr>
            <a:xfrm>
              <a:off x="3682651" y="4606195"/>
              <a:ext cx="6662950" cy="44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r>
                <a:rPr lang="en-US" sz="2400" dirty="0">
                  <a:solidFill>
                    <a:srgbClr val="C0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Pipelines de </a:t>
              </a:r>
              <a:r>
                <a:rPr lang="en-US" sz="2400" dirty="0" err="1">
                  <a:solidFill>
                    <a:srgbClr val="C0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projets</a:t>
              </a:r>
              <a:endParaRPr lang="en-US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1357433-77EA-B0C5-EA00-09D57ACC231C}"/>
                </a:ext>
              </a:extLst>
            </p:cNvPr>
            <p:cNvSpPr/>
            <p:nvPr/>
          </p:nvSpPr>
          <p:spPr>
            <a:xfrm>
              <a:off x="3682650" y="5037489"/>
              <a:ext cx="8509349" cy="818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/>
            <a:lstStyle/>
            <a:p>
              <a:pPr marL="173038" indent="-173038">
                <a:buClr>
                  <a:srgbClr val="E60106"/>
                </a:buClr>
                <a:buFont typeface="Calibri" panose="020F0502020204030204" pitchFamily="34" charset="0"/>
                <a:buChar char="›"/>
              </a:pPr>
              <a:r>
                <a:rPr lang="fr-FR" sz="1600" dirty="0">
                  <a:solidFill>
                    <a:schemeClr val="tx1"/>
                  </a:solidFill>
                  <a:cs typeface="Aharoni" panose="02010803020104030203" pitchFamily="2" charset="-79"/>
                </a:rPr>
                <a:t>Développer de solides réserves d'initiatives prêtes à être investies</a:t>
              </a:r>
            </a:p>
            <a:p>
              <a:pPr marL="173038" indent="-173038">
                <a:buClr>
                  <a:srgbClr val="E60106"/>
                </a:buClr>
                <a:buFont typeface="Calibri" panose="020F0502020204030204" pitchFamily="34" charset="0"/>
                <a:buChar char="›"/>
              </a:pPr>
              <a:r>
                <a:rPr lang="fr-FR" sz="1600" dirty="0">
                  <a:solidFill>
                    <a:schemeClr val="tx1"/>
                  </a:solidFill>
                  <a:cs typeface="Aharoni" panose="02010803020104030203" pitchFamily="2" charset="-79"/>
                </a:rPr>
                <a:t>Développer les capacités commerciales et techniques du secteur</a:t>
              </a:r>
            </a:p>
            <a:p>
              <a:pPr marL="173038" indent="-173038">
                <a:buClr>
                  <a:srgbClr val="E60106"/>
                </a:buClr>
                <a:buFont typeface="Calibri" panose="020F0502020204030204" pitchFamily="34" charset="0"/>
                <a:buChar char="›"/>
              </a:pPr>
              <a:r>
                <a:rPr lang="fr-FR" sz="1600" dirty="0">
                  <a:solidFill>
                    <a:schemeClr val="tx1"/>
                  </a:solidFill>
                  <a:cs typeface="Aharoni" panose="02010803020104030203" pitchFamily="2" charset="-79"/>
                </a:rPr>
                <a:t>Améliorer la mesure et l'analyse des opportunités bleues et de l'impact des investissements</a:t>
              </a:r>
              <a:endParaRPr lang="en-US" sz="1600" dirty="0">
                <a:solidFill>
                  <a:schemeClr val="tx1"/>
                </a:solidFill>
                <a:cs typeface="Aharoni" panose="02010803020104030203" pitchFamily="2" charset="-79"/>
              </a:endParaRPr>
            </a:p>
          </p:txBody>
        </p:sp>
      </p:grpSp>
      <p:sp>
        <p:nvSpPr>
          <p:cNvPr id="33" name="Parallelogram 26">
            <a:extLst>
              <a:ext uri="{FF2B5EF4-FFF2-40B4-BE49-F238E27FC236}">
                <a16:creationId xmlns:a16="http://schemas.microsoft.com/office/drawing/2014/main" id="{FBF746F8-0AA3-053F-EE55-58E106CF45F3}"/>
              </a:ext>
            </a:extLst>
          </p:cNvPr>
          <p:cNvSpPr/>
          <p:nvPr/>
        </p:nvSpPr>
        <p:spPr>
          <a:xfrm rot="5400000">
            <a:off x="3364271" y="3421995"/>
            <a:ext cx="646885" cy="382278"/>
          </a:xfrm>
          <a:custGeom>
            <a:avLst/>
            <a:gdLst>
              <a:gd name="connsiteX0" fmla="*/ 0 w 530310"/>
              <a:gd name="connsiteY0" fmla="*/ 422087 h 422087"/>
              <a:gd name="connsiteX1" fmla="*/ 105522 w 530310"/>
              <a:gd name="connsiteY1" fmla="*/ 0 h 422087"/>
              <a:gd name="connsiteX2" fmla="*/ 530310 w 530310"/>
              <a:gd name="connsiteY2" fmla="*/ 0 h 422087"/>
              <a:gd name="connsiteX3" fmla="*/ 424788 w 530310"/>
              <a:gd name="connsiteY3" fmla="*/ 422087 h 422087"/>
              <a:gd name="connsiteX4" fmla="*/ 0 w 530310"/>
              <a:gd name="connsiteY4" fmla="*/ 422087 h 422087"/>
              <a:gd name="connsiteX0" fmla="*/ 0 w 646885"/>
              <a:gd name="connsiteY0" fmla="*/ 374728 h 422087"/>
              <a:gd name="connsiteX1" fmla="*/ 222097 w 646885"/>
              <a:gd name="connsiteY1" fmla="*/ 0 h 422087"/>
              <a:gd name="connsiteX2" fmla="*/ 646885 w 646885"/>
              <a:gd name="connsiteY2" fmla="*/ 0 h 422087"/>
              <a:gd name="connsiteX3" fmla="*/ 541363 w 646885"/>
              <a:gd name="connsiteY3" fmla="*/ 422087 h 422087"/>
              <a:gd name="connsiteX4" fmla="*/ 0 w 646885"/>
              <a:gd name="connsiteY4" fmla="*/ 374728 h 422087"/>
              <a:gd name="connsiteX0" fmla="*/ 0 w 646885"/>
              <a:gd name="connsiteY0" fmla="*/ 374728 h 374728"/>
              <a:gd name="connsiteX1" fmla="*/ 222097 w 646885"/>
              <a:gd name="connsiteY1" fmla="*/ 0 h 374728"/>
              <a:gd name="connsiteX2" fmla="*/ 646885 w 646885"/>
              <a:gd name="connsiteY2" fmla="*/ 0 h 374728"/>
              <a:gd name="connsiteX3" fmla="*/ 235349 w 646885"/>
              <a:gd name="connsiteY3" fmla="*/ 331012 h 374728"/>
              <a:gd name="connsiteX4" fmla="*/ 0 w 646885"/>
              <a:gd name="connsiteY4" fmla="*/ 374728 h 374728"/>
              <a:gd name="connsiteX0" fmla="*/ 0 w 646885"/>
              <a:gd name="connsiteY0" fmla="*/ 374728 h 378371"/>
              <a:gd name="connsiteX1" fmla="*/ 222097 w 646885"/>
              <a:gd name="connsiteY1" fmla="*/ 0 h 378371"/>
              <a:gd name="connsiteX2" fmla="*/ 646885 w 646885"/>
              <a:gd name="connsiteY2" fmla="*/ 0 h 378371"/>
              <a:gd name="connsiteX3" fmla="*/ 424790 w 646885"/>
              <a:gd name="connsiteY3" fmla="*/ 378371 h 378371"/>
              <a:gd name="connsiteX4" fmla="*/ 0 w 646885"/>
              <a:gd name="connsiteY4" fmla="*/ 374728 h 378371"/>
              <a:gd name="connsiteX0" fmla="*/ 0 w 646885"/>
              <a:gd name="connsiteY0" fmla="*/ 374728 h 382278"/>
              <a:gd name="connsiteX1" fmla="*/ 222097 w 646885"/>
              <a:gd name="connsiteY1" fmla="*/ 0 h 382278"/>
              <a:gd name="connsiteX2" fmla="*/ 646885 w 646885"/>
              <a:gd name="connsiteY2" fmla="*/ 0 h 382278"/>
              <a:gd name="connsiteX3" fmla="*/ 444328 w 646885"/>
              <a:gd name="connsiteY3" fmla="*/ 382278 h 382278"/>
              <a:gd name="connsiteX4" fmla="*/ 0 w 646885"/>
              <a:gd name="connsiteY4" fmla="*/ 374728 h 38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885" h="382278">
                <a:moveTo>
                  <a:pt x="0" y="374728"/>
                </a:moveTo>
                <a:lnTo>
                  <a:pt x="222097" y="0"/>
                </a:lnTo>
                <a:lnTo>
                  <a:pt x="646885" y="0"/>
                </a:lnTo>
                <a:lnTo>
                  <a:pt x="444328" y="382278"/>
                </a:lnTo>
                <a:lnTo>
                  <a:pt x="0" y="37472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26">
            <a:extLst>
              <a:ext uri="{FF2B5EF4-FFF2-40B4-BE49-F238E27FC236}">
                <a16:creationId xmlns:a16="http://schemas.microsoft.com/office/drawing/2014/main" id="{A80B5139-C497-8695-9566-9FA207331A8B}"/>
              </a:ext>
            </a:extLst>
          </p:cNvPr>
          <p:cNvSpPr/>
          <p:nvPr/>
        </p:nvSpPr>
        <p:spPr>
          <a:xfrm rot="1905343">
            <a:off x="3556179" y="3101763"/>
            <a:ext cx="638467" cy="388330"/>
          </a:xfrm>
          <a:custGeom>
            <a:avLst/>
            <a:gdLst>
              <a:gd name="connsiteX0" fmla="*/ 0 w 530310"/>
              <a:gd name="connsiteY0" fmla="*/ 422087 h 422087"/>
              <a:gd name="connsiteX1" fmla="*/ 105522 w 530310"/>
              <a:gd name="connsiteY1" fmla="*/ 0 h 422087"/>
              <a:gd name="connsiteX2" fmla="*/ 530310 w 530310"/>
              <a:gd name="connsiteY2" fmla="*/ 0 h 422087"/>
              <a:gd name="connsiteX3" fmla="*/ 424788 w 530310"/>
              <a:gd name="connsiteY3" fmla="*/ 422087 h 422087"/>
              <a:gd name="connsiteX4" fmla="*/ 0 w 530310"/>
              <a:gd name="connsiteY4" fmla="*/ 422087 h 422087"/>
              <a:gd name="connsiteX0" fmla="*/ 0 w 646885"/>
              <a:gd name="connsiteY0" fmla="*/ 374728 h 422087"/>
              <a:gd name="connsiteX1" fmla="*/ 222097 w 646885"/>
              <a:gd name="connsiteY1" fmla="*/ 0 h 422087"/>
              <a:gd name="connsiteX2" fmla="*/ 646885 w 646885"/>
              <a:gd name="connsiteY2" fmla="*/ 0 h 422087"/>
              <a:gd name="connsiteX3" fmla="*/ 541363 w 646885"/>
              <a:gd name="connsiteY3" fmla="*/ 422087 h 422087"/>
              <a:gd name="connsiteX4" fmla="*/ 0 w 646885"/>
              <a:gd name="connsiteY4" fmla="*/ 374728 h 422087"/>
              <a:gd name="connsiteX0" fmla="*/ 0 w 646885"/>
              <a:gd name="connsiteY0" fmla="*/ 374728 h 374728"/>
              <a:gd name="connsiteX1" fmla="*/ 222097 w 646885"/>
              <a:gd name="connsiteY1" fmla="*/ 0 h 374728"/>
              <a:gd name="connsiteX2" fmla="*/ 646885 w 646885"/>
              <a:gd name="connsiteY2" fmla="*/ 0 h 374728"/>
              <a:gd name="connsiteX3" fmla="*/ 235349 w 646885"/>
              <a:gd name="connsiteY3" fmla="*/ 331012 h 374728"/>
              <a:gd name="connsiteX4" fmla="*/ 0 w 646885"/>
              <a:gd name="connsiteY4" fmla="*/ 374728 h 374728"/>
              <a:gd name="connsiteX0" fmla="*/ 0 w 646885"/>
              <a:gd name="connsiteY0" fmla="*/ 374728 h 378371"/>
              <a:gd name="connsiteX1" fmla="*/ 222097 w 646885"/>
              <a:gd name="connsiteY1" fmla="*/ 0 h 378371"/>
              <a:gd name="connsiteX2" fmla="*/ 646885 w 646885"/>
              <a:gd name="connsiteY2" fmla="*/ 0 h 378371"/>
              <a:gd name="connsiteX3" fmla="*/ 424790 w 646885"/>
              <a:gd name="connsiteY3" fmla="*/ 378371 h 378371"/>
              <a:gd name="connsiteX4" fmla="*/ 0 w 646885"/>
              <a:gd name="connsiteY4" fmla="*/ 374728 h 378371"/>
              <a:gd name="connsiteX0" fmla="*/ 0 w 646885"/>
              <a:gd name="connsiteY0" fmla="*/ 374728 h 382278"/>
              <a:gd name="connsiteX1" fmla="*/ 222097 w 646885"/>
              <a:gd name="connsiteY1" fmla="*/ 0 h 382278"/>
              <a:gd name="connsiteX2" fmla="*/ 646885 w 646885"/>
              <a:gd name="connsiteY2" fmla="*/ 0 h 382278"/>
              <a:gd name="connsiteX3" fmla="*/ 444328 w 646885"/>
              <a:gd name="connsiteY3" fmla="*/ 382278 h 382278"/>
              <a:gd name="connsiteX4" fmla="*/ 0 w 646885"/>
              <a:gd name="connsiteY4" fmla="*/ 374728 h 382278"/>
              <a:gd name="connsiteX0" fmla="*/ 0 w 638467"/>
              <a:gd name="connsiteY0" fmla="*/ 388330 h 388330"/>
              <a:gd name="connsiteX1" fmla="*/ 213679 w 638467"/>
              <a:gd name="connsiteY1" fmla="*/ 0 h 388330"/>
              <a:gd name="connsiteX2" fmla="*/ 638467 w 638467"/>
              <a:gd name="connsiteY2" fmla="*/ 0 h 388330"/>
              <a:gd name="connsiteX3" fmla="*/ 435910 w 638467"/>
              <a:gd name="connsiteY3" fmla="*/ 382278 h 388330"/>
              <a:gd name="connsiteX4" fmla="*/ 0 w 638467"/>
              <a:gd name="connsiteY4" fmla="*/ 388330 h 38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467" h="388330">
                <a:moveTo>
                  <a:pt x="0" y="388330"/>
                </a:moveTo>
                <a:lnTo>
                  <a:pt x="213679" y="0"/>
                </a:lnTo>
                <a:lnTo>
                  <a:pt x="638467" y="0"/>
                </a:lnTo>
                <a:lnTo>
                  <a:pt x="435910" y="382278"/>
                </a:lnTo>
                <a:lnTo>
                  <a:pt x="0" y="38833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613863-4683-AC6D-C95A-88A2C496758D}"/>
              </a:ext>
            </a:extLst>
          </p:cNvPr>
          <p:cNvSpPr/>
          <p:nvPr/>
        </p:nvSpPr>
        <p:spPr>
          <a:xfrm>
            <a:off x="3892150" y="3384984"/>
            <a:ext cx="469975" cy="585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02</a:t>
            </a:r>
          </a:p>
        </p:txBody>
      </p:sp>
      <p:sp>
        <p:nvSpPr>
          <p:cNvPr id="36" name="Parallelogram 26">
            <a:extLst>
              <a:ext uri="{FF2B5EF4-FFF2-40B4-BE49-F238E27FC236}">
                <a16:creationId xmlns:a16="http://schemas.microsoft.com/office/drawing/2014/main" id="{8A16D2BB-4C77-27F9-B81F-A8C4FBF30AB9}"/>
              </a:ext>
            </a:extLst>
          </p:cNvPr>
          <p:cNvSpPr/>
          <p:nvPr/>
        </p:nvSpPr>
        <p:spPr>
          <a:xfrm rot="5400000">
            <a:off x="3734464" y="2786841"/>
            <a:ext cx="646885" cy="382278"/>
          </a:xfrm>
          <a:custGeom>
            <a:avLst/>
            <a:gdLst>
              <a:gd name="connsiteX0" fmla="*/ 0 w 530310"/>
              <a:gd name="connsiteY0" fmla="*/ 422087 h 422087"/>
              <a:gd name="connsiteX1" fmla="*/ 105522 w 530310"/>
              <a:gd name="connsiteY1" fmla="*/ 0 h 422087"/>
              <a:gd name="connsiteX2" fmla="*/ 530310 w 530310"/>
              <a:gd name="connsiteY2" fmla="*/ 0 h 422087"/>
              <a:gd name="connsiteX3" fmla="*/ 424788 w 530310"/>
              <a:gd name="connsiteY3" fmla="*/ 422087 h 422087"/>
              <a:gd name="connsiteX4" fmla="*/ 0 w 530310"/>
              <a:gd name="connsiteY4" fmla="*/ 422087 h 422087"/>
              <a:gd name="connsiteX0" fmla="*/ 0 w 646885"/>
              <a:gd name="connsiteY0" fmla="*/ 374728 h 422087"/>
              <a:gd name="connsiteX1" fmla="*/ 222097 w 646885"/>
              <a:gd name="connsiteY1" fmla="*/ 0 h 422087"/>
              <a:gd name="connsiteX2" fmla="*/ 646885 w 646885"/>
              <a:gd name="connsiteY2" fmla="*/ 0 h 422087"/>
              <a:gd name="connsiteX3" fmla="*/ 541363 w 646885"/>
              <a:gd name="connsiteY3" fmla="*/ 422087 h 422087"/>
              <a:gd name="connsiteX4" fmla="*/ 0 w 646885"/>
              <a:gd name="connsiteY4" fmla="*/ 374728 h 422087"/>
              <a:gd name="connsiteX0" fmla="*/ 0 w 646885"/>
              <a:gd name="connsiteY0" fmla="*/ 374728 h 374728"/>
              <a:gd name="connsiteX1" fmla="*/ 222097 w 646885"/>
              <a:gd name="connsiteY1" fmla="*/ 0 h 374728"/>
              <a:gd name="connsiteX2" fmla="*/ 646885 w 646885"/>
              <a:gd name="connsiteY2" fmla="*/ 0 h 374728"/>
              <a:gd name="connsiteX3" fmla="*/ 235349 w 646885"/>
              <a:gd name="connsiteY3" fmla="*/ 331012 h 374728"/>
              <a:gd name="connsiteX4" fmla="*/ 0 w 646885"/>
              <a:gd name="connsiteY4" fmla="*/ 374728 h 374728"/>
              <a:gd name="connsiteX0" fmla="*/ 0 w 646885"/>
              <a:gd name="connsiteY0" fmla="*/ 374728 h 378371"/>
              <a:gd name="connsiteX1" fmla="*/ 222097 w 646885"/>
              <a:gd name="connsiteY1" fmla="*/ 0 h 378371"/>
              <a:gd name="connsiteX2" fmla="*/ 646885 w 646885"/>
              <a:gd name="connsiteY2" fmla="*/ 0 h 378371"/>
              <a:gd name="connsiteX3" fmla="*/ 424790 w 646885"/>
              <a:gd name="connsiteY3" fmla="*/ 378371 h 378371"/>
              <a:gd name="connsiteX4" fmla="*/ 0 w 646885"/>
              <a:gd name="connsiteY4" fmla="*/ 374728 h 378371"/>
              <a:gd name="connsiteX0" fmla="*/ 0 w 646885"/>
              <a:gd name="connsiteY0" fmla="*/ 374728 h 382278"/>
              <a:gd name="connsiteX1" fmla="*/ 222097 w 646885"/>
              <a:gd name="connsiteY1" fmla="*/ 0 h 382278"/>
              <a:gd name="connsiteX2" fmla="*/ 646885 w 646885"/>
              <a:gd name="connsiteY2" fmla="*/ 0 h 382278"/>
              <a:gd name="connsiteX3" fmla="*/ 444328 w 646885"/>
              <a:gd name="connsiteY3" fmla="*/ 382278 h 382278"/>
              <a:gd name="connsiteX4" fmla="*/ 0 w 646885"/>
              <a:gd name="connsiteY4" fmla="*/ 374728 h 38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885" h="382278">
                <a:moveTo>
                  <a:pt x="0" y="374728"/>
                </a:moveTo>
                <a:lnTo>
                  <a:pt x="222097" y="0"/>
                </a:lnTo>
                <a:lnTo>
                  <a:pt x="646885" y="0"/>
                </a:lnTo>
                <a:lnTo>
                  <a:pt x="444328" y="382278"/>
                </a:lnTo>
                <a:lnTo>
                  <a:pt x="0" y="37472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26">
            <a:extLst>
              <a:ext uri="{FF2B5EF4-FFF2-40B4-BE49-F238E27FC236}">
                <a16:creationId xmlns:a16="http://schemas.microsoft.com/office/drawing/2014/main" id="{6E0FFC9F-9268-42CA-B43C-F401AA2F29CC}"/>
              </a:ext>
            </a:extLst>
          </p:cNvPr>
          <p:cNvSpPr/>
          <p:nvPr/>
        </p:nvSpPr>
        <p:spPr>
          <a:xfrm rot="1905343">
            <a:off x="3926372" y="2466609"/>
            <a:ext cx="638467" cy="388330"/>
          </a:xfrm>
          <a:custGeom>
            <a:avLst/>
            <a:gdLst>
              <a:gd name="connsiteX0" fmla="*/ 0 w 530310"/>
              <a:gd name="connsiteY0" fmla="*/ 422087 h 422087"/>
              <a:gd name="connsiteX1" fmla="*/ 105522 w 530310"/>
              <a:gd name="connsiteY1" fmla="*/ 0 h 422087"/>
              <a:gd name="connsiteX2" fmla="*/ 530310 w 530310"/>
              <a:gd name="connsiteY2" fmla="*/ 0 h 422087"/>
              <a:gd name="connsiteX3" fmla="*/ 424788 w 530310"/>
              <a:gd name="connsiteY3" fmla="*/ 422087 h 422087"/>
              <a:gd name="connsiteX4" fmla="*/ 0 w 530310"/>
              <a:gd name="connsiteY4" fmla="*/ 422087 h 422087"/>
              <a:gd name="connsiteX0" fmla="*/ 0 w 646885"/>
              <a:gd name="connsiteY0" fmla="*/ 374728 h 422087"/>
              <a:gd name="connsiteX1" fmla="*/ 222097 w 646885"/>
              <a:gd name="connsiteY1" fmla="*/ 0 h 422087"/>
              <a:gd name="connsiteX2" fmla="*/ 646885 w 646885"/>
              <a:gd name="connsiteY2" fmla="*/ 0 h 422087"/>
              <a:gd name="connsiteX3" fmla="*/ 541363 w 646885"/>
              <a:gd name="connsiteY3" fmla="*/ 422087 h 422087"/>
              <a:gd name="connsiteX4" fmla="*/ 0 w 646885"/>
              <a:gd name="connsiteY4" fmla="*/ 374728 h 422087"/>
              <a:gd name="connsiteX0" fmla="*/ 0 w 646885"/>
              <a:gd name="connsiteY0" fmla="*/ 374728 h 374728"/>
              <a:gd name="connsiteX1" fmla="*/ 222097 w 646885"/>
              <a:gd name="connsiteY1" fmla="*/ 0 h 374728"/>
              <a:gd name="connsiteX2" fmla="*/ 646885 w 646885"/>
              <a:gd name="connsiteY2" fmla="*/ 0 h 374728"/>
              <a:gd name="connsiteX3" fmla="*/ 235349 w 646885"/>
              <a:gd name="connsiteY3" fmla="*/ 331012 h 374728"/>
              <a:gd name="connsiteX4" fmla="*/ 0 w 646885"/>
              <a:gd name="connsiteY4" fmla="*/ 374728 h 374728"/>
              <a:gd name="connsiteX0" fmla="*/ 0 w 646885"/>
              <a:gd name="connsiteY0" fmla="*/ 374728 h 378371"/>
              <a:gd name="connsiteX1" fmla="*/ 222097 w 646885"/>
              <a:gd name="connsiteY1" fmla="*/ 0 h 378371"/>
              <a:gd name="connsiteX2" fmla="*/ 646885 w 646885"/>
              <a:gd name="connsiteY2" fmla="*/ 0 h 378371"/>
              <a:gd name="connsiteX3" fmla="*/ 424790 w 646885"/>
              <a:gd name="connsiteY3" fmla="*/ 378371 h 378371"/>
              <a:gd name="connsiteX4" fmla="*/ 0 w 646885"/>
              <a:gd name="connsiteY4" fmla="*/ 374728 h 378371"/>
              <a:gd name="connsiteX0" fmla="*/ 0 w 646885"/>
              <a:gd name="connsiteY0" fmla="*/ 374728 h 382278"/>
              <a:gd name="connsiteX1" fmla="*/ 222097 w 646885"/>
              <a:gd name="connsiteY1" fmla="*/ 0 h 382278"/>
              <a:gd name="connsiteX2" fmla="*/ 646885 w 646885"/>
              <a:gd name="connsiteY2" fmla="*/ 0 h 382278"/>
              <a:gd name="connsiteX3" fmla="*/ 444328 w 646885"/>
              <a:gd name="connsiteY3" fmla="*/ 382278 h 382278"/>
              <a:gd name="connsiteX4" fmla="*/ 0 w 646885"/>
              <a:gd name="connsiteY4" fmla="*/ 374728 h 382278"/>
              <a:gd name="connsiteX0" fmla="*/ 0 w 638467"/>
              <a:gd name="connsiteY0" fmla="*/ 388330 h 388330"/>
              <a:gd name="connsiteX1" fmla="*/ 213679 w 638467"/>
              <a:gd name="connsiteY1" fmla="*/ 0 h 388330"/>
              <a:gd name="connsiteX2" fmla="*/ 638467 w 638467"/>
              <a:gd name="connsiteY2" fmla="*/ 0 h 388330"/>
              <a:gd name="connsiteX3" fmla="*/ 435910 w 638467"/>
              <a:gd name="connsiteY3" fmla="*/ 382278 h 388330"/>
              <a:gd name="connsiteX4" fmla="*/ 0 w 638467"/>
              <a:gd name="connsiteY4" fmla="*/ 388330 h 38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467" h="388330">
                <a:moveTo>
                  <a:pt x="0" y="388330"/>
                </a:moveTo>
                <a:lnTo>
                  <a:pt x="213679" y="0"/>
                </a:lnTo>
                <a:lnTo>
                  <a:pt x="638467" y="0"/>
                </a:lnTo>
                <a:lnTo>
                  <a:pt x="435910" y="382278"/>
                </a:lnTo>
                <a:lnTo>
                  <a:pt x="0" y="3883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658283-4D9B-A33E-3EA2-5A901F05A04B}"/>
              </a:ext>
            </a:extLst>
          </p:cNvPr>
          <p:cNvSpPr/>
          <p:nvPr/>
        </p:nvSpPr>
        <p:spPr>
          <a:xfrm>
            <a:off x="4262343" y="2749830"/>
            <a:ext cx="469975" cy="585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03</a:t>
            </a:r>
          </a:p>
        </p:txBody>
      </p:sp>
      <p:sp>
        <p:nvSpPr>
          <p:cNvPr id="39" name="Parallelogram 26">
            <a:extLst>
              <a:ext uri="{FF2B5EF4-FFF2-40B4-BE49-F238E27FC236}">
                <a16:creationId xmlns:a16="http://schemas.microsoft.com/office/drawing/2014/main" id="{856D7016-19C2-E059-89F6-D985E2EF8EE5}"/>
              </a:ext>
            </a:extLst>
          </p:cNvPr>
          <p:cNvSpPr/>
          <p:nvPr/>
        </p:nvSpPr>
        <p:spPr>
          <a:xfrm rot="5400000">
            <a:off x="4109862" y="2152359"/>
            <a:ext cx="646885" cy="382278"/>
          </a:xfrm>
          <a:custGeom>
            <a:avLst/>
            <a:gdLst>
              <a:gd name="connsiteX0" fmla="*/ 0 w 530310"/>
              <a:gd name="connsiteY0" fmla="*/ 422087 h 422087"/>
              <a:gd name="connsiteX1" fmla="*/ 105522 w 530310"/>
              <a:gd name="connsiteY1" fmla="*/ 0 h 422087"/>
              <a:gd name="connsiteX2" fmla="*/ 530310 w 530310"/>
              <a:gd name="connsiteY2" fmla="*/ 0 h 422087"/>
              <a:gd name="connsiteX3" fmla="*/ 424788 w 530310"/>
              <a:gd name="connsiteY3" fmla="*/ 422087 h 422087"/>
              <a:gd name="connsiteX4" fmla="*/ 0 w 530310"/>
              <a:gd name="connsiteY4" fmla="*/ 422087 h 422087"/>
              <a:gd name="connsiteX0" fmla="*/ 0 w 646885"/>
              <a:gd name="connsiteY0" fmla="*/ 374728 h 422087"/>
              <a:gd name="connsiteX1" fmla="*/ 222097 w 646885"/>
              <a:gd name="connsiteY1" fmla="*/ 0 h 422087"/>
              <a:gd name="connsiteX2" fmla="*/ 646885 w 646885"/>
              <a:gd name="connsiteY2" fmla="*/ 0 h 422087"/>
              <a:gd name="connsiteX3" fmla="*/ 541363 w 646885"/>
              <a:gd name="connsiteY3" fmla="*/ 422087 h 422087"/>
              <a:gd name="connsiteX4" fmla="*/ 0 w 646885"/>
              <a:gd name="connsiteY4" fmla="*/ 374728 h 422087"/>
              <a:gd name="connsiteX0" fmla="*/ 0 w 646885"/>
              <a:gd name="connsiteY0" fmla="*/ 374728 h 374728"/>
              <a:gd name="connsiteX1" fmla="*/ 222097 w 646885"/>
              <a:gd name="connsiteY1" fmla="*/ 0 h 374728"/>
              <a:gd name="connsiteX2" fmla="*/ 646885 w 646885"/>
              <a:gd name="connsiteY2" fmla="*/ 0 h 374728"/>
              <a:gd name="connsiteX3" fmla="*/ 235349 w 646885"/>
              <a:gd name="connsiteY3" fmla="*/ 331012 h 374728"/>
              <a:gd name="connsiteX4" fmla="*/ 0 w 646885"/>
              <a:gd name="connsiteY4" fmla="*/ 374728 h 374728"/>
              <a:gd name="connsiteX0" fmla="*/ 0 w 646885"/>
              <a:gd name="connsiteY0" fmla="*/ 374728 h 378371"/>
              <a:gd name="connsiteX1" fmla="*/ 222097 w 646885"/>
              <a:gd name="connsiteY1" fmla="*/ 0 h 378371"/>
              <a:gd name="connsiteX2" fmla="*/ 646885 w 646885"/>
              <a:gd name="connsiteY2" fmla="*/ 0 h 378371"/>
              <a:gd name="connsiteX3" fmla="*/ 424790 w 646885"/>
              <a:gd name="connsiteY3" fmla="*/ 378371 h 378371"/>
              <a:gd name="connsiteX4" fmla="*/ 0 w 646885"/>
              <a:gd name="connsiteY4" fmla="*/ 374728 h 378371"/>
              <a:gd name="connsiteX0" fmla="*/ 0 w 646885"/>
              <a:gd name="connsiteY0" fmla="*/ 374728 h 382278"/>
              <a:gd name="connsiteX1" fmla="*/ 222097 w 646885"/>
              <a:gd name="connsiteY1" fmla="*/ 0 h 382278"/>
              <a:gd name="connsiteX2" fmla="*/ 646885 w 646885"/>
              <a:gd name="connsiteY2" fmla="*/ 0 h 382278"/>
              <a:gd name="connsiteX3" fmla="*/ 444328 w 646885"/>
              <a:gd name="connsiteY3" fmla="*/ 382278 h 382278"/>
              <a:gd name="connsiteX4" fmla="*/ 0 w 646885"/>
              <a:gd name="connsiteY4" fmla="*/ 374728 h 38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885" h="382278">
                <a:moveTo>
                  <a:pt x="0" y="374728"/>
                </a:moveTo>
                <a:lnTo>
                  <a:pt x="222097" y="0"/>
                </a:lnTo>
                <a:lnTo>
                  <a:pt x="646885" y="0"/>
                </a:lnTo>
                <a:lnTo>
                  <a:pt x="444328" y="382278"/>
                </a:lnTo>
                <a:lnTo>
                  <a:pt x="0" y="37472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1BFBC1-8989-FB09-9094-0F9870AA6013}"/>
              </a:ext>
            </a:extLst>
          </p:cNvPr>
          <p:cNvGrpSpPr/>
          <p:nvPr/>
        </p:nvGrpSpPr>
        <p:grpSpPr>
          <a:xfrm>
            <a:off x="4454454" y="1082928"/>
            <a:ext cx="1131085" cy="1194379"/>
            <a:chOff x="4454454" y="1082928"/>
            <a:chExt cx="1131085" cy="1194379"/>
          </a:xfrm>
        </p:grpSpPr>
        <p:sp>
          <p:nvSpPr>
            <p:cNvPr id="41" name="Parallelogram 26">
              <a:extLst>
                <a:ext uri="{FF2B5EF4-FFF2-40B4-BE49-F238E27FC236}">
                  <a16:creationId xmlns:a16="http://schemas.microsoft.com/office/drawing/2014/main" id="{92F7C883-6F1F-33E8-F6A0-F61629C95DEE}"/>
                </a:ext>
              </a:extLst>
            </p:cNvPr>
            <p:cNvSpPr/>
            <p:nvPr/>
          </p:nvSpPr>
          <p:spPr>
            <a:xfrm rot="1938090">
              <a:off x="4454454" y="1301275"/>
              <a:ext cx="638467" cy="976032"/>
            </a:xfrm>
            <a:custGeom>
              <a:avLst/>
              <a:gdLst>
                <a:gd name="connsiteX0" fmla="*/ 0 w 530310"/>
                <a:gd name="connsiteY0" fmla="*/ 422087 h 422087"/>
                <a:gd name="connsiteX1" fmla="*/ 105522 w 530310"/>
                <a:gd name="connsiteY1" fmla="*/ 0 h 422087"/>
                <a:gd name="connsiteX2" fmla="*/ 530310 w 530310"/>
                <a:gd name="connsiteY2" fmla="*/ 0 h 422087"/>
                <a:gd name="connsiteX3" fmla="*/ 424788 w 530310"/>
                <a:gd name="connsiteY3" fmla="*/ 422087 h 422087"/>
                <a:gd name="connsiteX4" fmla="*/ 0 w 530310"/>
                <a:gd name="connsiteY4" fmla="*/ 422087 h 422087"/>
                <a:gd name="connsiteX0" fmla="*/ 0 w 646885"/>
                <a:gd name="connsiteY0" fmla="*/ 374728 h 422087"/>
                <a:gd name="connsiteX1" fmla="*/ 222097 w 646885"/>
                <a:gd name="connsiteY1" fmla="*/ 0 h 422087"/>
                <a:gd name="connsiteX2" fmla="*/ 646885 w 646885"/>
                <a:gd name="connsiteY2" fmla="*/ 0 h 422087"/>
                <a:gd name="connsiteX3" fmla="*/ 541363 w 646885"/>
                <a:gd name="connsiteY3" fmla="*/ 422087 h 422087"/>
                <a:gd name="connsiteX4" fmla="*/ 0 w 646885"/>
                <a:gd name="connsiteY4" fmla="*/ 374728 h 422087"/>
                <a:gd name="connsiteX0" fmla="*/ 0 w 646885"/>
                <a:gd name="connsiteY0" fmla="*/ 374728 h 374728"/>
                <a:gd name="connsiteX1" fmla="*/ 222097 w 646885"/>
                <a:gd name="connsiteY1" fmla="*/ 0 h 374728"/>
                <a:gd name="connsiteX2" fmla="*/ 646885 w 646885"/>
                <a:gd name="connsiteY2" fmla="*/ 0 h 374728"/>
                <a:gd name="connsiteX3" fmla="*/ 235349 w 646885"/>
                <a:gd name="connsiteY3" fmla="*/ 331012 h 374728"/>
                <a:gd name="connsiteX4" fmla="*/ 0 w 646885"/>
                <a:gd name="connsiteY4" fmla="*/ 374728 h 374728"/>
                <a:gd name="connsiteX0" fmla="*/ 0 w 646885"/>
                <a:gd name="connsiteY0" fmla="*/ 374728 h 378371"/>
                <a:gd name="connsiteX1" fmla="*/ 222097 w 646885"/>
                <a:gd name="connsiteY1" fmla="*/ 0 h 378371"/>
                <a:gd name="connsiteX2" fmla="*/ 646885 w 646885"/>
                <a:gd name="connsiteY2" fmla="*/ 0 h 378371"/>
                <a:gd name="connsiteX3" fmla="*/ 424790 w 646885"/>
                <a:gd name="connsiteY3" fmla="*/ 378371 h 378371"/>
                <a:gd name="connsiteX4" fmla="*/ 0 w 646885"/>
                <a:gd name="connsiteY4" fmla="*/ 374728 h 378371"/>
                <a:gd name="connsiteX0" fmla="*/ 0 w 646885"/>
                <a:gd name="connsiteY0" fmla="*/ 374728 h 382278"/>
                <a:gd name="connsiteX1" fmla="*/ 222097 w 646885"/>
                <a:gd name="connsiteY1" fmla="*/ 0 h 382278"/>
                <a:gd name="connsiteX2" fmla="*/ 646885 w 646885"/>
                <a:gd name="connsiteY2" fmla="*/ 0 h 382278"/>
                <a:gd name="connsiteX3" fmla="*/ 444328 w 646885"/>
                <a:gd name="connsiteY3" fmla="*/ 382278 h 382278"/>
                <a:gd name="connsiteX4" fmla="*/ 0 w 646885"/>
                <a:gd name="connsiteY4" fmla="*/ 374728 h 382278"/>
                <a:gd name="connsiteX0" fmla="*/ 0 w 638467"/>
                <a:gd name="connsiteY0" fmla="*/ 388330 h 388330"/>
                <a:gd name="connsiteX1" fmla="*/ 213679 w 638467"/>
                <a:gd name="connsiteY1" fmla="*/ 0 h 388330"/>
                <a:gd name="connsiteX2" fmla="*/ 638467 w 638467"/>
                <a:gd name="connsiteY2" fmla="*/ 0 h 388330"/>
                <a:gd name="connsiteX3" fmla="*/ 435910 w 638467"/>
                <a:gd name="connsiteY3" fmla="*/ 382278 h 388330"/>
                <a:gd name="connsiteX4" fmla="*/ 0 w 638467"/>
                <a:gd name="connsiteY4" fmla="*/ 388330 h 38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467" h="388330">
                  <a:moveTo>
                    <a:pt x="0" y="388330"/>
                  </a:moveTo>
                  <a:lnTo>
                    <a:pt x="213679" y="0"/>
                  </a:lnTo>
                  <a:lnTo>
                    <a:pt x="638467" y="0"/>
                  </a:lnTo>
                  <a:lnTo>
                    <a:pt x="435910" y="382278"/>
                  </a:lnTo>
                  <a:lnTo>
                    <a:pt x="0" y="38833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94E72DEB-0128-5134-8CF0-34491BB96E88}"/>
                </a:ext>
              </a:extLst>
            </p:cNvPr>
            <p:cNvSpPr/>
            <p:nvPr/>
          </p:nvSpPr>
          <p:spPr>
            <a:xfrm rot="1860611">
              <a:off x="4849804" y="1082928"/>
              <a:ext cx="735735" cy="428736"/>
            </a:xfrm>
            <a:prstGeom prst="triangle">
              <a:avLst/>
            </a:prstGeom>
            <a:solidFill>
              <a:srgbClr val="749F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D321843-2A94-1EB1-C7FD-BCCABABC866A}"/>
              </a:ext>
            </a:extLst>
          </p:cNvPr>
          <p:cNvGrpSpPr/>
          <p:nvPr/>
        </p:nvGrpSpPr>
        <p:grpSpPr>
          <a:xfrm>
            <a:off x="4791939" y="3622802"/>
            <a:ext cx="7096637" cy="1260344"/>
            <a:chOff x="4791939" y="3130204"/>
            <a:chExt cx="7096637" cy="126034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22AE2BF-A3CD-B7E8-4E49-BE621AEC1E9C}"/>
                </a:ext>
              </a:extLst>
            </p:cNvPr>
            <p:cNvSpPr/>
            <p:nvPr/>
          </p:nvSpPr>
          <p:spPr>
            <a:xfrm>
              <a:off x="4791939" y="3130204"/>
              <a:ext cx="7096637" cy="44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Coopération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infranationale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et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régionale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5433D76-8834-1C23-5C19-CB205CC43464}"/>
                </a:ext>
              </a:extLst>
            </p:cNvPr>
            <p:cNvSpPr/>
            <p:nvPr/>
          </p:nvSpPr>
          <p:spPr>
            <a:xfrm>
              <a:off x="4791939" y="3572085"/>
              <a:ext cx="7096637" cy="818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/>
            <a:lstStyle/>
            <a:p>
              <a:pPr marL="173038" indent="-173038">
                <a:buClr>
                  <a:srgbClr val="CD8503"/>
                </a:buClr>
                <a:buFont typeface="Calibri" panose="020F0502020204030204" pitchFamily="34" charset="0"/>
                <a:buChar char="›"/>
              </a:pPr>
              <a:r>
                <a:rPr lang="fr-FR" sz="1600" dirty="0">
                  <a:solidFill>
                    <a:schemeClr val="tx1"/>
                  </a:solidFill>
                  <a:cs typeface="Aharoni" panose="02010803020104030203" pitchFamily="2" charset="-79"/>
                </a:rPr>
                <a:t>Plus grande priorisation et appropriation de l'agenda régional de l'économie bleue</a:t>
              </a:r>
            </a:p>
            <a:p>
              <a:pPr marL="173038" indent="-173038">
                <a:buClr>
                  <a:srgbClr val="CD8503"/>
                </a:buClr>
                <a:buFont typeface="Calibri" panose="020F0502020204030204" pitchFamily="34" charset="0"/>
                <a:buChar char="›"/>
              </a:pPr>
              <a:r>
                <a:rPr lang="fr-FR" sz="1600" dirty="0">
                  <a:solidFill>
                    <a:schemeClr val="tx1"/>
                  </a:solidFill>
                  <a:cs typeface="Aharoni" panose="02010803020104030203" pitchFamily="2" charset="-79"/>
                </a:rPr>
                <a:t>Priorité au partage inclusif des bénéfices - en particulier pour les femmes, les jeunes et les communautés locales</a:t>
              </a:r>
              <a:endParaRPr lang="en-US" sz="1600" dirty="0">
                <a:solidFill>
                  <a:schemeClr val="tx1"/>
                </a:solidFill>
                <a:cs typeface="Aharoni" panose="02010803020104030203" pitchFamily="2" charset="-79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E216BA8-701C-EADC-983A-82587D673029}"/>
              </a:ext>
            </a:extLst>
          </p:cNvPr>
          <p:cNvGrpSpPr/>
          <p:nvPr/>
        </p:nvGrpSpPr>
        <p:grpSpPr>
          <a:xfrm>
            <a:off x="5474159" y="1287666"/>
            <a:ext cx="6507914" cy="2063434"/>
            <a:chOff x="5576713" y="1531850"/>
            <a:chExt cx="6507914" cy="206343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12633BE-704E-627B-2EB1-09E1A3774207}"/>
                </a:ext>
              </a:extLst>
            </p:cNvPr>
            <p:cNvSpPr/>
            <p:nvPr/>
          </p:nvSpPr>
          <p:spPr>
            <a:xfrm>
              <a:off x="5576713" y="1531850"/>
              <a:ext cx="6130049" cy="44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Partenariats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et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soutien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multilatéral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D1D72B6-68C4-7E86-1ACA-E70571E064F3}"/>
                </a:ext>
              </a:extLst>
            </p:cNvPr>
            <p:cNvSpPr/>
            <p:nvPr/>
          </p:nvSpPr>
          <p:spPr>
            <a:xfrm>
              <a:off x="5576713" y="1963143"/>
              <a:ext cx="6507914" cy="16321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/>
            <a:lstStyle/>
            <a:p>
              <a:pPr marL="173038" indent="-173038">
                <a:buClr>
                  <a:schemeClr val="accent2">
                    <a:lumMod val="75000"/>
                  </a:schemeClr>
                </a:buClr>
                <a:buFont typeface="Calibri" panose="020F0502020204030204" pitchFamily="34" charset="0"/>
                <a:buChar char="›"/>
              </a:pPr>
              <a:r>
                <a:rPr lang="fr-FR" sz="1600" dirty="0">
                  <a:solidFill>
                    <a:schemeClr val="tx1"/>
                  </a:solidFill>
                  <a:cs typeface="Aharoni" panose="02010803020104030203" pitchFamily="2" charset="-79"/>
                </a:rPr>
                <a:t>Renforcement du soutien technique multilatéral nécessaire pour accéder aux capitaux liés au climat, tels que les obligations bleues et les marchés du carbone</a:t>
              </a:r>
            </a:p>
            <a:p>
              <a:pPr marL="173038" indent="-173038">
                <a:buClr>
                  <a:schemeClr val="accent2">
                    <a:lumMod val="75000"/>
                  </a:schemeClr>
                </a:buClr>
                <a:buFont typeface="Calibri" panose="020F0502020204030204" pitchFamily="34" charset="0"/>
                <a:buChar char="›"/>
              </a:pPr>
              <a:r>
                <a:rPr lang="fr-FR" sz="1600" dirty="0">
                  <a:solidFill>
                    <a:schemeClr val="tx1"/>
                  </a:solidFill>
                  <a:cs typeface="Aharoni" panose="02010803020104030203" pitchFamily="2" charset="-79"/>
                </a:rPr>
                <a:t>Cohésion accrue au sein des agences de l’ONU et des autres partenaires de développement soutenant le développement de l'économie bleue</a:t>
              </a:r>
            </a:p>
            <a:p>
              <a:pPr marL="173038" indent="-173038">
                <a:buClr>
                  <a:schemeClr val="accent2">
                    <a:lumMod val="75000"/>
                  </a:schemeClr>
                </a:buClr>
                <a:buFont typeface="Calibri" panose="020F0502020204030204" pitchFamily="34" charset="0"/>
                <a:buChar char="›"/>
              </a:pPr>
              <a:r>
                <a:rPr lang="fr-FR" sz="1600" dirty="0">
                  <a:solidFill>
                    <a:schemeClr val="tx1"/>
                  </a:solidFill>
                  <a:cs typeface="Aharoni" panose="02010803020104030203" pitchFamily="2" charset="-79"/>
                </a:rPr>
                <a:t>Facilitation de la coopération Sud-Sud, par exemple en tirant les leçons de l'initiative de la Grande Muraille bleue dans l'océan Indien occidental</a:t>
              </a:r>
              <a:endParaRPr lang="en-US" sz="1600" dirty="0">
                <a:solidFill>
                  <a:schemeClr val="tx1"/>
                </a:solidFill>
                <a:cs typeface="Aharoni" panose="02010803020104030203" pitchFamily="2" charset="-79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DA69E70-AAFE-A582-3729-8EE58442BDC5}"/>
              </a:ext>
            </a:extLst>
          </p:cNvPr>
          <p:cNvSpPr txBox="1"/>
          <p:nvPr/>
        </p:nvSpPr>
        <p:spPr>
          <a:xfrm>
            <a:off x="209927" y="830439"/>
            <a:ext cx="43711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/>
              <a:t>Malgré son potentiel, la sous-région ne tire pas suffisamment parti de ses ressources bleues pour mobiliser le financement bleu</a:t>
            </a:r>
            <a:r>
              <a:rPr lang="en-US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8969D-8178-7B3B-6DEB-AED9370CAA15}"/>
              </a:ext>
            </a:extLst>
          </p:cNvPr>
          <p:cNvSpPr txBox="1"/>
          <p:nvPr/>
        </p:nvSpPr>
        <p:spPr>
          <a:xfrm>
            <a:off x="209927" y="1805075"/>
            <a:ext cx="4152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fr-FR" sz="1600" dirty="0"/>
              <a:t>Peu de pays ont émis des obligations bleues ou exploité les marchés du carbone.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3ADCA-9A99-6BEC-5A68-D1572AE17F54}"/>
              </a:ext>
            </a:extLst>
          </p:cNvPr>
          <p:cNvSpPr txBox="1"/>
          <p:nvPr/>
        </p:nvSpPr>
        <p:spPr>
          <a:xfrm>
            <a:off x="209927" y="2441156"/>
            <a:ext cx="3643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fr-FR" sz="1600" dirty="0"/>
              <a:t>Les efforts régionaux tels que le Fonds bleu du bassin du Congo sont sous-financés.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7298F8-5C1C-BE03-629E-EB26FC97E2CC}"/>
              </a:ext>
            </a:extLst>
          </p:cNvPr>
          <p:cNvSpPr txBox="1"/>
          <p:nvPr/>
        </p:nvSpPr>
        <p:spPr>
          <a:xfrm>
            <a:off x="209927" y="3323459"/>
            <a:ext cx="30320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976313" algn="l"/>
              </a:tabLst>
            </a:pPr>
            <a:r>
              <a:rPr lang="fr-FR" sz="1600" dirty="0"/>
              <a:t>Ils sont également limités par une gouvernance fragmentée des espaces aquatiques et une faible visibilité auprès des investisseurs.</a:t>
            </a:r>
          </a:p>
        </p:txBody>
      </p:sp>
    </p:spTree>
    <p:extLst>
      <p:ext uri="{BB962C8B-B14F-4D97-AF65-F5344CB8AC3E}">
        <p14:creationId xmlns:p14="http://schemas.microsoft.com/office/powerpoint/2010/main" val="34325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0" grpId="0"/>
      <p:bldP spid="33" grpId="0" animBg="1"/>
      <p:bldP spid="34" grpId="0" animBg="1"/>
      <p:bldP spid="35" grpId="0"/>
      <p:bldP spid="36" grpId="0" animBg="1"/>
      <p:bldP spid="37" grpId="0" animBg="1"/>
      <p:bldP spid="38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50C9E-431B-A038-B50C-1E684B31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MA" dirty="0"/>
              <a:t>Recommandations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E53C82-79B3-1357-EAF0-AA06972E2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646" y="1069613"/>
            <a:ext cx="624674" cy="585746"/>
          </a:xfrm>
        </p:spPr>
        <p:txBody>
          <a:bodyPr lIns="0" tIns="0" rIns="0" bIns="0" anchor="ctr" anchorCtr="0">
            <a:normAutofit/>
          </a:bodyPr>
          <a:lstStyle/>
          <a:p>
            <a:pPr marL="0" indent="0" algn="ctr">
              <a:buNone/>
            </a:pPr>
            <a:r>
              <a:rPr lang="fr-MA" b="1" dirty="0"/>
              <a:t>1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A8F1F41-899D-7821-A254-AC750B7167DF}"/>
              </a:ext>
            </a:extLst>
          </p:cNvPr>
          <p:cNvSpPr txBox="1">
            <a:spLocks/>
          </p:cNvSpPr>
          <p:nvPr/>
        </p:nvSpPr>
        <p:spPr>
          <a:xfrm>
            <a:off x="1256043" y="1069613"/>
            <a:ext cx="10256023" cy="58574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Renforcer la structuration de projets bleus bancables</a:t>
            </a:r>
            <a:endParaRPr lang="fr-MA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56998-99D1-EC06-6865-FE3294327B93}"/>
              </a:ext>
            </a:extLst>
          </p:cNvPr>
          <p:cNvSpPr/>
          <p:nvPr/>
        </p:nvSpPr>
        <p:spPr>
          <a:xfrm>
            <a:off x="1256043" y="1655359"/>
            <a:ext cx="4386112" cy="10418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Investir dans les capacités techniques pour concevoir, structurer et prioriser des projets d’économie bleue attractifs pour les investisseurs</a:t>
            </a:r>
            <a:endParaRPr lang="en-US" sz="1600" b="1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93E0F57-3031-1FDE-1815-398A91EE43B1}"/>
              </a:ext>
            </a:extLst>
          </p:cNvPr>
          <p:cNvSpPr/>
          <p:nvPr/>
        </p:nvSpPr>
        <p:spPr>
          <a:xfrm rot="5400000">
            <a:off x="5711228" y="2000008"/>
            <a:ext cx="743578" cy="35253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E6E6B-7A43-C8C4-54E4-F1974BCF4C46}"/>
              </a:ext>
            </a:extLst>
          </p:cNvPr>
          <p:cNvSpPr/>
          <p:nvPr/>
        </p:nvSpPr>
        <p:spPr>
          <a:xfrm>
            <a:off x="6417551" y="1655359"/>
            <a:ext cx="5094515" cy="10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accent1"/>
                </a:solidFill>
              </a:rPr>
              <a:t>Collaborer à l’échelle régionale pour créer des mécanismes de préparation de projets, en s’appuyant sur des instruments existants comme le Fonds Bleu pour le Bassin du Congo.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2D86FDC-1A15-2125-D4A3-E894AF57056E}"/>
              </a:ext>
            </a:extLst>
          </p:cNvPr>
          <p:cNvSpPr txBox="1">
            <a:spLocks/>
          </p:cNvSpPr>
          <p:nvPr/>
        </p:nvSpPr>
        <p:spPr>
          <a:xfrm>
            <a:off x="480646" y="2843254"/>
            <a:ext cx="624674" cy="58574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MA" b="1" dirty="0"/>
              <a:t>2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73123C60-874F-BD51-AA03-3B46BDF298DC}"/>
              </a:ext>
            </a:extLst>
          </p:cNvPr>
          <p:cNvSpPr txBox="1">
            <a:spLocks/>
          </p:cNvSpPr>
          <p:nvPr/>
        </p:nvSpPr>
        <p:spPr>
          <a:xfrm>
            <a:off x="1256043" y="2843254"/>
            <a:ext cx="10661302" cy="585746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Adapter les instruments financiers innovants au contexte d’Afrique centrale</a:t>
            </a:r>
            <a:endParaRPr lang="fr-MA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6053E0-C0BB-8EBD-A7B9-340D5A7DABC7}"/>
              </a:ext>
            </a:extLst>
          </p:cNvPr>
          <p:cNvSpPr/>
          <p:nvPr/>
        </p:nvSpPr>
        <p:spPr>
          <a:xfrm>
            <a:off x="1256043" y="3429000"/>
            <a:ext cx="4386112" cy="10418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Déployer des outils éprouvés – obligations bleues, échanges dette-nature, crédits carbone – adaptés aux réalités locales, notamment l’informalité et la vulnérabilité climatique</a:t>
            </a:r>
            <a:endParaRPr lang="en-US" sz="1600" b="1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E1E1FEE-ED0C-E1A0-9CB6-282D77490E0F}"/>
              </a:ext>
            </a:extLst>
          </p:cNvPr>
          <p:cNvSpPr/>
          <p:nvPr/>
        </p:nvSpPr>
        <p:spPr>
          <a:xfrm rot="5400000">
            <a:off x="5711228" y="3773649"/>
            <a:ext cx="743578" cy="35253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99E6A-D147-9D2C-CF51-19446A8FCE88}"/>
              </a:ext>
            </a:extLst>
          </p:cNvPr>
          <p:cNvSpPr/>
          <p:nvPr/>
        </p:nvSpPr>
        <p:spPr>
          <a:xfrm>
            <a:off x="6417551" y="3429000"/>
            <a:ext cx="5094515" cy="10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accent1"/>
                </a:solidFill>
              </a:rPr>
              <a:t>Lancer des projets pilotes, avec l’appui technique et juridique des partenaires pour réduire les risques et attirer les financements.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F50E7652-6015-D771-AE1E-00DC81829FB7}"/>
              </a:ext>
            </a:extLst>
          </p:cNvPr>
          <p:cNvSpPr txBox="1">
            <a:spLocks/>
          </p:cNvSpPr>
          <p:nvPr/>
        </p:nvSpPr>
        <p:spPr>
          <a:xfrm>
            <a:off x="480646" y="4671915"/>
            <a:ext cx="624674" cy="58574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MA" b="1" dirty="0"/>
              <a:t>3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A58007B-245D-C814-B440-F7BD5389D056}"/>
              </a:ext>
            </a:extLst>
          </p:cNvPr>
          <p:cNvSpPr txBox="1">
            <a:spLocks/>
          </p:cNvSpPr>
          <p:nvPr/>
        </p:nvSpPr>
        <p:spPr>
          <a:xfrm>
            <a:off x="1256043" y="4671915"/>
            <a:ext cx="10661302" cy="58574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Mobiliser des partenariats inclusifs et équitables</a:t>
            </a:r>
            <a:endParaRPr lang="fr-MA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0B1772-A3AE-B64F-274F-98A14024956E}"/>
              </a:ext>
            </a:extLst>
          </p:cNvPr>
          <p:cNvSpPr/>
          <p:nvPr/>
        </p:nvSpPr>
        <p:spPr>
          <a:xfrm>
            <a:off x="1256043" y="5257661"/>
            <a:ext cx="4386112" cy="10418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Favoriser des partenariats qui assurent l’appropriation locale, la transparence et l’inclusion des femmes, des jeunes et des communautés autochtones</a:t>
            </a:r>
            <a:endParaRPr lang="en-US" sz="1600" b="1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EC46499-C3A7-20AF-4533-7FFF0B47C170}"/>
              </a:ext>
            </a:extLst>
          </p:cNvPr>
          <p:cNvSpPr/>
          <p:nvPr/>
        </p:nvSpPr>
        <p:spPr>
          <a:xfrm rot="5400000">
            <a:off x="5711228" y="5602310"/>
            <a:ext cx="743578" cy="35253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F30635-213D-0F6C-DE64-DDB4FE2BD3F7}"/>
              </a:ext>
            </a:extLst>
          </p:cNvPr>
          <p:cNvSpPr/>
          <p:nvPr/>
        </p:nvSpPr>
        <p:spPr>
          <a:xfrm>
            <a:off x="6417551" y="5257661"/>
            <a:ext cx="5094515" cy="10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accent1"/>
                </a:solidFill>
              </a:rPr>
              <a:t>Les institutions régionales (CGG, CEEAC) peuvent jouer un rôle de coordination en réunissant gouvernements, secteur privé, partenaires techniques et société civile.</a:t>
            </a:r>
          </a:p>
        </p:txBody>
      </p:sp>
    </p:spTree>
    <p:extLst>
      <p:ext uri="{BB962C8B-B14F-4D97-AF65-F5344CB8AC3E}">
        <p14:creationId xmlns:p14="http://schemas.microsoft.com/office/powerpoint/2010/main" val="26799527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CA Central Afric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26199"/>
      </a:accent1>
      <a:accent2>
        <a:srgbClr val="4FB1A1"/>
      </a:accent2>
      <a:accent3>
        <a:srgbClr val="FCC055"/>
      </a:accent3>
      <a:accent4>
        <a:srgbClr val="EB8D50"/>
      </a:accent4>
      <a:accent5>
        <a:srgbClr val="DF6E5B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1490</Words>
  <Application>Microsoft Office PowerPoint</Application>
  <PresentationFormat>Widescreen</PresentationFormat>
  <Paragraphs>123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Aharoni</vt:lpstr>
      <vt:lpstr>Aptos</vt:lpstr>
      <vt:lpstr>Arial</vt:lpstr>
      <vt:lpstr>Arial Narrow</vt:lpstr>
      <vt:lpstr>Calibri</vt:lpstr>
      <vt:lpstr>Calibri Light</vt:lpstr>
      <vt:lpstr>Wingdings</vt:lpstr>
      <vt:lpstr>1_Office Theme</vt:lpstr>
      <vt:lpstr>Opportunités, Mécanismes de Financements et Partenariats Stratégiques</vt:lpstr>
      <vt:lpstr>Pourquoi la finance bleue est importante - Le déficit mondial et régional</vt:lpstr>
      <vt:lpstr>Que signifie Finance Bleue : objectif et advantages</vt:lpstr>
      <vt:lpstr>Outils basés sur des subventions et financement de base</vt:lpstr>
      <vt:lpstr>Tirer parti des marchés de la dette</vt:lpstr>
      <vt:lpstr>Tirer parti des marchés de la dette</vt:lpstr>
      <vt:lpstr>Solutions basées sur la nature et mobilisation des ressources nationales</vt:lpstr>
      <vt:lpstr>Lacunes et opportunités régionales</vt:lpstr>
      <vt:lpstr>Recommandations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Raquel Frederick</dc:creator>
  <cp:lastModifiedBy>Raquel Frederick</cp:lastModifiedBy>
  <cp:revision>7</cp:revision>
  <dcterms:created xsi:type="dcterms:W3CDTF">2025-07-08T04:38:46Z</dcterms:created>
  <dcterms:modified xsi:type="dcterms:W3CDTF">2025-07-10T06:26:10Z</dcterms:modified>
</cp:coreProperties>
</file>