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258" r:id="rId3"/>
    <p:sldId id="274" r:id="rId4"/>
    <p:sldId id="275" r:id="rId5"/>
    <p:sldId id="276" r:id="rId6"/>
    <p:sldId id="283" r:id="rId7"/>
    <p:sldId id="263" r:id="rId8"/>
    <p:sldId id="264" r:id="rId9"/>
    <p:sldId id="277" r:id="rId10"/>
    <p:sldId id="278" r:id="rId11"/>
    <p:sldId id="265" r:id="rId12"/>
    <p:sldId id="279" r:id="rId13"/>
    <p:sldId id="280" r:id="rId14"/>
    <p:sldId id="266" r:id="rId15"/>
    <p:sldId id="267" r:id="rId16"/>
    <p:sldId id="281" r:id="rId17"/>
    <p:sldId id="268" r:id="rId18"/>
    <p:sldId id="269" r:id="rId19"/>
    <p:sldId id="282" r:id="rId20"/>
    <p:sldId id="270" r:id="rId21"/>
    <p:sldId id="271" r:id="rId22"/>
    <p:sldId id="272" r:id="rId23"/>
    <p:sldId id="273" r:id="rId2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83" d="100"/>
          <a:sy n="83" d="100"/>
        </p:scale>
        <p:origin x="595"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M"/>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4F180F-E9D0-41CD-ABBF-AE4B9E0B7CE6}" type="datetimeFigureOut">
              <a:rPr lang="fr-CM" smtClean="0"/>
              <a:t>10/07/2025</a:t>
            </a:fld>
            <a:endParaRPr lang="fr-CM"/>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M"/>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M"/>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M"/>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F7CD9B-771A-4769-BD70-CF023D187EBE}" type="slidenum">
              <a:rPr lang="fr-CM" smtClean="0"/>
              <a:t>‹N°›</a:t>
            </a:fld>
            <a:endParaRPr lang="fr-CM"/>
          </a:p>
        </p:txBody>
      </p:sp>
    </p:spTree>
    <p:extLst>
      <p:ext uri="{BB962C8B-B14F-4D97-AF65-F5344CB8AC3E}">
        <p14:creationId xmlns:p14="http://schemas.microsoft.com/office/powerpoint/2010/main" val="4204087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E26FFA6-BFE0-4756-B11F-BBA2B42D8DAA}" type="slidenum">
              <a:rPr lang="fr-FR" smtClean="0"/>
              <a:t>3</a:t>
            </a:fld>
            <a:endParaRPr lang="fr-FR"/>
          </a:p>
        </p:txBody>
      </p:sp>
    </p:spTree>
    <p:extLst>
      <p:ext uri="{BB962C8B-B14F-4D97-AF65-F5344CB8AC3E}">
        <p14:creationId xmlns:p14="http://schemas.microsoft.com/office/powerpoint/2010/main" val="816747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M" dirty="0"/>
          </a:p>
        </p:txBody>
      </p:sp>
      <p:sp>
        <p:nvSpPr>
          <p:cNvPr id="4" name="Espace réservé du numéro de diapositive 3"/>
          <p:cNvSpPr>
            <a:spLocks noGrp="1"/>
          </p:cNvSpPr>
          <p:nvPr>
            <p:ph type="sldNum" sz="quarter" idx="10"/>
          </p:nvPr>
        </p:nvSpPr>
        <p:spPr/>
        <p:txBody>
          <a:bodyPr/>
          <a:lstStyle/>
          <a:p>
            <a:fld id="{1E26FFA6-BFE0-4756-B11F-BBA2B42D8DAA}" type="slidenum">
              <a:rPr lang="fr-FR" smtClean="0"/>
              <a:t>12</a:t>
            </a:fld>
            <a:endParaRPr lang="fr-FR"/>
          </a:p>
        </p:txBody>
      </p:sp>
    </p:spTree>
    <p:extLst>
      <p:ext uri="{BB962C8B-B14F-4D97-AF65-F5344CB8AC3E}">
        <p14:creationId xmlns:p14="http://schemas.microsoft.com/office/powerpoint/2010/main" val="1147911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M" dirty="0"/>
          </a:p>
        </p:txBody>
      </p:sp>
      <p:sp>
        <p:nvSpPr>
          <p:cNvPr id="4" name="Espace réservé du numéro de diapositive 3"/>
          <p:cNvSpPr>
            <a:spLocks noGrp="1"/>
          </p:cNvSpPr>
          <p:nvPr>
            <p:ph type="sldNum" sz="quarter" idx="10"/>
          </p:nvPr>
        </p:nvSpPr>
        <p:spPr/>
        <p:txBody>
          <a:bodyPr/>
          <a:lstStyle/>
          <a:p>
            <a:fld id="{1E26FFA6-BFE0-4756-B11F-BBA2B42D8DAA}" type="slidenum">
              <a:rPr lang="fr-FR" smtClean="0"/>
              <a:t>13</a:t>
            </a:fld>
            <a:endParaRPr lang="fr-FR"/>
          </a:p>
        </p:txBody>
      </p:sp>
    </p:spTree>
    <p:extLst>
      <p:ext uri="{BB962C8B-B14F-4D97-AF65-F5344CB8AC3E}">
        <p14:creationId xmlns:p14="http://schemas.microsoft.com/office/powerpoint/2010/main" val="43950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M" dirty="0"/>
          </a:p>
        </p:txBody>
      </p:sp>
      <p:sp>
        <p:nvSpPr>
          <p:cNvPr id="4" name="Espace réservé du numéro de diapositive 3"/>
          <p:cNvSpPr>
            <a:spLocks noGrp="1"/>
          </p:cNvSpPr>
          <p:nvPr>
            <p:ph type="sldNum" sz="quarter" idx="10"/>
          </p:nvPr>
        </p:nvSpPr>
        <p:spPr/>
        <p:txBody>
          <a:bodyPr/>
          <a:lstStyle/>
          <a:p>
            <a:fld id="{1E26FFA6-BFE0-4756-B11F-BBA2B42D8DAA}" type="slidenum">
              <a:rPr lang="fr-FR" smtClean="0"/>
              <a:t>14</a:t>
            </a:fld>
            <a:endParaRPr lang="fr-FR"/>
          </a:p>
        </p:txBody>
      </p:sp>
    </p:spTree>
    <p:extLst>
      <p:ext uri="{BB962C8B-B14F-4D97-AF65-F5344CB8AC3E}">
        <p14:creationId xmlns:p14="http://schemas.microsoft.com/office/powerpoint/2010/main" val="3624625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M" dirty="0"/>
          </a:p>
        </p:txBody>
      </p:sp>
      <p:sp>
        <p:nvSpPr>
          <p:cNvPr id="4" name="Espace réservé du numéro de diapositive 3"/>
          <p:cNvSpPr>
            <a:spLocks noGrp="1"/>
          </p:cNvSpPr>
          <p:nvPr>
            <p:ph type="sldNum" sz="quarter" idx="10"/>
          </p:nvPr>
        </p:nvSpPr>
        <p:spPr/>
        <p:txBody>
          <a:bodyPr/>
          <a:lstStyle/>
          <a:p>
            <a:fld id="{1E26FFA6-BFE0-4756-B11F-BBA2B42D8DAA}" type="slidenum">
              <a:rPr lang="fr-FR" smtClean="0"/>
              <a:t>15</a:t>
            </a:fld>
            <a:endParaRPr lang="fr-FR"/>
          </a:p>
        </p:txBody>
      </p:sp>
    </p:spTree>
    <p:extLst>
      <p:ext uri="{BB962C8B-B14F-4D97-AF65-F5344CB8AC3E}">
        <p14:creationId xmlns:p14="http://schemas.microsoft.com/office/powerpoint/2010/main" val="290841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M" dirty="0"/>
          </a:p>
        </p:txBody>
      </p:sp>
      <p:sp>
        <p:nvSpPr>
          <p:cNvPr id="4" name="Espace réservé du numéro de diapositive 3"/>
          <p:cNvSpPr>
            <a:spLocks noGrp="1"/>
          </p:cNvSpPr>
          <p:nvPr>
            <p:ph type="sldNum" sz="quarter" idx="10"/>
          </p:nvPr>
        </p:nvSpPr>
        <p:spPr/>
        <p:txBody>
          <a:bodyPr/>
          <a:lstStyle/>
          <a:p>
            <a:fld id="{1E26FFA6-BFE0-4756-B11F-BBA2B42D8DAA}" type="slidenum">
              <a:rPr lang="fr-FR" smtClean="0"/>
              <a:t>16</a:t>
            </a:fld>
            <a:endParaRPr lang="fr-FR"/>
          </a:p>
        </p:txBody>
      </p:sp>
    </p:spTree>
    <p:extLst>
      <p:ext uri="{BB962C8B-B14F-4D97-AF65-F5344CB8AC3E}">
        <p14:creationId xmlns:p14="http://schemas.microsoft.com/office/powerpoint/2010/main" val="3386213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M" dirty="0"/>
          </a:p>
        </p:txBody>
      </p:sp>
      <p:sp>
        <p:nvSpPr>
          <p:cNvPr id="4" name="Espace réservé du numéro de diapositive 3"/>
          <p:cNvSpPr>
            <a:spLocks noGrp="1"/>
          </p:cNvSpPr>
          <p:nvPr>
            <p:ph type="sldNum" sz="quarter" idx="10"/>
          </p:nvPr>
        </p:nvSpPr>
        <p:spPr/>
        <p:txBody>
          <a:bodyPr/>
          <a:lstStyle/>
          <a:p>
            <a:fld id="{1E26FFA6-BFE0-4756-B11F-BBA2B42D8DAA}" type="slidenum">
              <a:rPr lang="fr-FR" smtClean="0"/>
              <a:t>18</a:t>
            </a:fld>
            <a:endParaRPr lang="fr-FR"/>
          </a:p>
        </p:txBody>
      </p:sp>
    </p:spTree>
    <p:extLst>
      <p:ext uri="{BB962C8B-B14F-4D97-AF65-F5344CB8AC3E}">
        <p14:creationId xmlns:p14="http://schemas.microsoft.com/office/powerpoint/2010/main" val="3768517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M" dirty="0"/>
          </a:p>
        </p:txBody>
      </p:sp>
      <p:sp>
        <p:nvSpPr>
          <p:cNvPr id="4" name="Espace réservé du numéro de diapositive 3"/>
          <p:cNvSpPr>
            <a:spLocks noGrp="1"/>
          </p:cNvSpPr>
          <p:nvPr>
            <p:ph type="sldNum" sz="quarter" idx="10"/>
          </p:nvPr>
        </p:nvSpPr>
        <p:spPr/>
        <p:txBody>
          <a:bodyPr/>
          <a:lstStyle/>
          <a:p>
            <a:fld id="{1E26FFA6-BFE0-4756-B11F-BBA2B42D8DAA}" type="slidenum">
              <a:rPr lang="fr-FR" smtClean="0"/>
              <a:t>19</a:t>
            </a:fld>
            <a:endParaRPr lang="fr-FR"/>
          </a:p>
        </p:txBody>
      </p:sp>
    </p:spTree>
    <p:extLst>
      <p:ext uri="{BB962C8B-B14F-4D97-AF65-F5344CB8AC3E}">
        <p14:creationId xmlns:p14="http://schemas.microsoft.com/office/powerpoint/2010/main" val="2006423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M" dirty="0"/>
          </a:p>
        </p:txBody>
      </p:sp>
      <p:sp>
        <p:nvSpPr>
          <p:cNvPr id="4" name="Espace réservé du numéro de diapositive 3"/>
          <p:cNvSpPr>
            <a:spLocks noGrp="1"/>
          </p:cNvSpPr>
          <p:nvPr>
            <p:ph type="sldNum" sz="quarter" idx="10"/>
          </p:nvPr>
        </p:nvSpPr>
        <p:spPr/>
        <p:txBody>
          <a:bodyPr/>
          <a:lstStyle/>
          <a:p>
            <a:fld id="{1E26FFA6-BFE0-4756-B11F-BBA2B42D8DAA}" type="slidenum">
              <a:rPr lang="fr-FR" smtClean="0"/>
              <a:t>20</a:t>
            </a:fld>
            <a:endParaRPr lang="fr-FR"/>
          </a:p>
        </p:txBody>
      </p:sp>
    </p:spTree>
    <p:extLst>
      <p:ext uri="{BB962C8B-B14F-4D97-AF65-F5344CB8AC3E}">
        <p14:creationId xmlns:p14="http://schemas.microsoft.com/office/powerpoint/2010/main" val="734166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M" dirty="0"/>
          </a:p>
        </p:txBody>
      </p:sp>
      <p:sp>
        <p:nvSpPr>
          <p:cNvPr id="4" name="Espace réservé du numéro de diapositive 3"/>
          <p:cNvSpPr>
            <a:spLocks noGrp="1"/>
          </p:cNvSpPr>
          <p:nvPr>
            <p:ph type="sldNum" sz="quarter" idx="10"/>
          </p:nvPr>
        </p:nvSpPr>
        <p:spPr/>
        <p:txBody>
          <a:bodyPr/>
          <a:lstStyle/>
          <a:p>
            <a:fld id="{1E26FFA6-BFE0-4756-B11F-BBA2B42D8DAA}" type="slidenum">
              <a:rPr lang="fr-FR" smtClean="0"/>
              <a:t>21</a:t>
            </a:fld>
            <a:endParaRPr lang="fr-FR"/>
          </a:p>
        </p:txBody>
      </p:sp>
    </p:spTree>
    <p:extLst>
      <p:ext uri="{BB962C8B-B14F-4D97-AF65-F5344CB8AC3E}">
        <p14:creationId xmlns:p14="http://schemas.microsoft.com/office/powerpoint/2010/main" val="351281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M" dirty="0"/>
          </a:p>
        </p:txBody>
      </p:sp>
      <p:sp>
        <p:nvSpPr>
          <p:cNvPr id="4" name="Espace réservé du numéro de diapositive 3"/>
          <p:cNvSpPr>
            <a:spLocks noGrp="1"/>
          </p:cNvSpPr>
          <p:nvPr>
            <p:ph type="sldNum" sz="quarter" idx="10"/>
          </p:nvPr>
        </p:nvSpPr>
        <p:spPr/>
        <p:txBody>
          <a:bodyPr/>
          <a:lstStyle/>
          <a:p>
            <a:fld id="{1E26FFA6-BFE0-4756-B11F-BBA2B42D8DAA}" type="slidenum">
              <a:rPr lang="fr-FR" smtClean="0"/>
              <a:t>22</a:t>
            </a:fld>
            <a:endParaRPr lang="fr-FR"/>
          </a:p>
        </p:txBody>
      </p:sp>
    </p:spTree>
    <p:extLst>
      <p:ext uri="{BB962C8B-B14F-4D97-AF65-F5344CB8AC3E}">
        <p14:creationId xmlns:p14="http://schemas.microsoft.com/office/powerpoint/2010/main" val="2587357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E26FFA6-BFE0-4756-B11F-BBA2B42D8DAA}" type="slidenum">
              <a:rPr lang="fr-FR" smtClean="0"/>
              <a:t>4</a:t>
            </a:fld>
            <a:endParaRPr lang="fr-FR"/>
          </a:p>
        </p:txBody>
      </p:sp>
    </p:spTree>
    <p:extLst>
      <p:ext uri="{BB962C8B-B14F-4D97-AF65-F5344CB8AC3E}">
        <p14:creationId xmlns:p14="http://schemas.microsoft.com/office/powerpoint/2010/main" val="3289523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M" dirty="0"/>
          </a:p>
        </p:txBody>
      </p:sp>
      <p:sp>
        <p:nvSpPr>
          <p:cNvPr id="4" name="Espace réservé du numéro de diapositive 3"/>
          <p:cNvSpPr>
            <a:spLocks noGrp="1"/>
          </p:cNvSpPr>
          <p:nvPr>
            <p:ph type="sldNum" sz="quarter" idx="10"/>
          </p:nvPr>
        </p:nvSpPr>
        <p:spPr/>
        <p:txBody>
          <a:bodyPr/>
          <a:lstStyle/>
          <a:p>
            <a:fld id="{1E26FFA6-BFE0-4756-B11F-BBA2B42D8DAA}" type="slidenum">
              <a:rPr lang="fr-FR" smtClean="0"/>
              <a:t>5</a:t>
            </a:fld>
            <a:endParaRPr lang="fr-FR"/>
          </a:p>
        </p:txBody>
      </p:sp>
    </p:spTree>
    <p:extLst>
      <p:ext uri="{BB962C8B-B14F-4D97-AF65-F5344CB8AC3E}">
        <p14:creationId xmlns:p14="http://schemas.microsoft.com/office/powerpoint/2010/main" val="3222514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M" dirty="0"/>
          </a:p>
        </p:txBody>
      </p:sp>
      <p:sp>
        <p:nvSpPr>
          <p:cNvPr id="4" name="Espace réservé du numéro de diapositive 3"/>
          <p:cNvSpPr>
            <a:spLocks noGrp="1"/>
          </p:cNvSpPr>
          <p:nvPr>
            <p:ph type="sldNum" sz="quarter" idx="10"/>
          </p:nvPr>
        </p:nvSpPr>
        <p:spPr/>
        <p:txBody>
          <a:bodyPr/>
          <a:lstStyle/>
          <a:p>
            <a:fld id="{1E26FFA6-BFE0-4756-B11F-BBA2B42D8DAA}" type="slidenum">
              <a:rPr lang="fr-FR" smtClean="0"/>
              <a:t>6</a:t>
            </a:fld>
            <a:endParaRPr lang="fr-FR"/>
          </a:p>
        </p:txBody>
      </p:sp>
    </p:spTree>
    <p:extLst>
      <p:ext uri="{BB962C8B-B14F-4D97-AF65-F5344CB8AC3E}">
        <p14:creationId xmlns:p14="http://schemas.microsoft.com/office/powerpoint/2010/main" val="732529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M" dirty="0"/>
          </a:p>
        </p:txBody>
      </p:sp>
      <p:sp>
        <p:nvSpPr>
          <p:cNvPr id="4" name="Espace réservé du numéro de diapositive 3"/>
          <p:cNvSpPr>
            <a:spLocks noGrp="1"/>
          </p:cNvSpPr>
          <p:nvPr>
            <p:ph type="sldNum" sz="quarter" idx="10"/>
          </p:nvPr>
        </p:nvSpPr>
        <p:spPr/>
        <p:txBody>
          <a:bodyPr/>
          <a:lstStyle/>
          <a:p>
            <a:fld id="{1E26FFA6-BFE0-4756-B11F-BBA2B42D8DAA}" type="slidenum">
              <a:rPr lang="fr-FR" smtClean="0"/>
              <a:t>7</a:t>
            </a:fld>
            <a:endParaRPr lang="fr-FR"/>
          </a:p>
        </p:txBody>
      </p:sp>
    </p:spTree>
    <p:extLst>
      <p:ext uri="{BB962C8B-B14F-4D97-AF65-F5344CB8AC3E}">
        <p14:creationId xmlns:p14="http://schemas.microsoft.com/office/powerpoint/2010/main" val="397194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M" dirty="0"/>
          </a:p>
        </p:txBody>
      </p:sp>
      <p:sp>
        <p:nvSpPr>
          <p:cNvPr id="4" name="Espace réservé du numéro de diapositive 3"/>
          <p:cNvSpPr>
            <a:spLocks noGrp="1"/>
          </p:cNvSpPr>
          <p:nvPr>
            <p:ph type="sldNum" sz="quarter" idx="10"/>
          </p:nvPr>
        </p:nvSpPr>
        <p:spPr/>
        <p:txBody>
          <a:bodyPr/>
          <a:lstStyle/>
          <a:p>
            <a:fld id="{1E26FFA6-BFE0-4756-B11F-BBA2B42D8DAA}" type="slidenum">
              <a:rPr lang="fr-FR" smtClean="0"/>
              <a:t>8</a:t>
            </a:fld>
            <a:endParaRPr lang="fr-FR"/>
          </a:p>
        </p:txBody>
      </p:sp>
    </p:spTree>
    <p:extLst>
      <p:ext uri="{BB962C8B-B14F-4D97-AF65-F5344CB8AC3E}">
        <p14:creationId xmlns:p14="http://schemas.microsoft.com/office/powerpoint/2010/main" val="2835554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M" dirty="0"/>
          </a:p>
        </p:txBody>
      </p:sp>
      <p:sp>
        <p:nvSpPr>
          <p:cNvPr id="4" name="Espace réservé du numéro de diapositive 3"/>
          <p:cNvSpPr>
            <a:spLocks noGrp="1"/>
          </p:cNvSpPr>
          <p:nvPr>
            <p:ph type="sldNum" sz="quarter" idx="10"/>
          </p:nvPr>
        </p:nvSpPr>
        <p:spPr/>
        <p:txBody>
          <a:bodyPr/>
          <a:lstStyle/>
          <a:p>
            <a:fld id="{1E26FFA6-BFE0-4756-B11F-BBA2B42D8DAA}" type="slidenum">
              <a:rPr lang="fr-FR" smtClean="0"/>
              <a:t>9</a:t>
            </a:fld>
            <a:endParaRPr lang="fr-FR"/>
          </a:p>
        </p:txBody>
      </p:sp>
    </p:spTree>
    <p:extLst>
      <p:ext uri="{BB962C8B-B14F-4D97-AF65-F5344CB8AC3E}">
        <p14:creationId xmlns:p14="http://schemas.microsoft.com/office/powerpoint/2010/main" val="1995183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M" dirty="0"/>
          </a:p>
        </p:txBody>
      </p:sp>
      <p:sp>
        <p:nvSpPr>
          <p:cNvPr id="4" name="Espace réservé du numéro de diapositive 3"/>
          <p:cNvSpPr>
            <a:spLocks noGrp="1"/>
          </p:cNvSpPr>
          <p:nvPr>
            <p:ph type="sldNum" sz="quarter" idx="10"/>
          </p:nvPr>
        </p:nvSpPr>
        <p:spPr/>
        <p:txBody>
          <a:bodyPr/>
          <a:lstStyle/>
          <a:p>
            <a:fld id="{1E26FFA6-BFE0-4756-B11F-BBA2B42D8DAA}" type="slidenum">
              <a:rPr lang="fr-FR" smtClean="0"/>
              <a:t>10</a:t>
            </a:fld>
            <a:endParaRPr lang="fr-FR"/>
          </a:p>
        </p:txBody>
      </p:sp>
    </p:spTree>
    <p:extLst>
      <p:ext uri="{BB962C8B-B14F-4D97-AF65-F5344CB8AC3E}">
        <p14:creationId xmlns:p14="http://schemas.microsoft.com/office/powerpoint/2010/main" val="3309845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M" dirty="0"/>
          </a:p>
        </p:txBody>
      </p:sp>
      <p:sp>
        <p:nvSpPr>
          <p:cNvPr id="4" name="Espace réservé du numéro de diapositive 3"/>
          <p:cNvSpPr>
            <a:spLocks noGrp="1"/>
          </p:cNvSpPr>
          <p:nvPr>
            <p:ph type="sldNum" sz="quarter" idx="10"/>
          </p:nvPr>
        </p:nvSpPr>
        <p:spPr/>
        <p:txBody>
          <a:bodyPr/>
          <a:lstStyle/>
          <a:p>
            <a:fld id="{1E26FFA6-BFE0-4756-B11F-BBA2B42D8DAA}" type="slidenum">
              <a:rPr lang="fr-FR" smtClean="0"/>
              <a:t>11</a:t>
            </a:fld>
            <a:endParaRPr lang="fr-FR"/>
          </a:p>
        </p:txBody>
      </p:sp>
    </p:spTree>
    <p:extLst>
      <p:ext uri="{BB962C8B-B14F-4D97-AF65-F5344CB8AC3E}">
        <p14:creationId xmlns:p14="http://schemas.microsoft.com/office/powerpoint/2010/main" val="136649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M"/>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CM"/>
          </a:p>
        </p:txBody>
      </p:sp>
      <p:sp>
        <p:nvSpPr>
          <p:cNvPr id="4" name="Espace réservé de la date 3"/>
          <p:cNvSpPr>
            <a:spLocks noGrp="1"/>
          </p:cNvSpPr>
          <p:nvPr>
            <p:ph type="dt" sz="half" idx="10"/>
          </p:nvPr>
        </p:nvSpPr>
        <p:spPr/>
        <p:txBody>
          <a:bodyPr/>
          <a:lstStyle/>
          <a:p>
            <a:fld id="{6A963509-672A-4996-9286-4B216919B2A6}" type="datetimeFigureOut">
              <a:rPr lang="fr-CM" smtClean="0"/>
              <a:t>10/07/2025</a:t>
            </a:fld>
            <a:endParaRPr lang="fr-CM"/>
          </a:p>
        </p:txBody>
      </p:sp>
      <p:sp>
        <p:nvSpPr>
          <p:cNvPr id="5" name="Espace réservé du pied de page 4"/>
          <p:cNvSpPr>
            <a:spLocks noGrp="1"/>
          </p:cNvSpPr>
          <p:nvPr>
            <p:ph type="ftr" sz="quarter" idx="11"/>
          </p:nvPr>
        </p:nvSpPr>
        <p:spPr/>
        <p:txBody>
          <a:bodyPr/>
          <a:lstStyle/>
          <a:p>
            <a:endParaRPr lang="fr-CM"/>
          </a:p>
        </p:txBody>
      </p:sp>
      <p:sp>
        <p:nvSpPr>
          <p:cNvPr id="6" name="Espace réservé du numéro de diapositive 5"/>
          <p:cNvSpPr>
            <a:spLocks noGrp="1"/>
          </p:cNvSpPr>
          <p:nvPr>
            <p:ph type="sldNum" sz="quarter" idx="12"/>
          </p:nvPr>
        </p:nvSpPr>
        <p:spPr/>
        <p:txBody>
          <a:bodyPr/>
          <a:lstStyle/>
          <a:p>
            <a:fld id="{01A9002E-7A41-4A1A-B527-3CA8753A81E7}" type="slidenum">
              <a:rPr lang="fr-CM" smtClean="0"/>
              <a:t>‹N°›</a:t>
            </a:fld>
            <a:endParaRPr lang="fr-CM"/>
          </a:p>
        </p:txBody>
      </p:sp>
    </p:spTree>
    <p:extLst>
      <p:ext uri="{BB962C8B-B14F-4D97-AF65-F5344CB8AC3E}">
        <p14:creationId xmlns:p14="http://schemas.microsoft.com/office/powerpoint/2010/main" val="1614796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M"/>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M"/>
          </a:p>
        </p:txBody>
      </p:sp>
      <p:sp>
        <p:nvSpPr>
          <p:cNvPr id="4" name="Espace réservé de la date 3"/>
          <p:cNvSpPr>
            <a:spLocks noGrp="1"/>
          </p:cNvSpPr>
          <p:nvPr>
            <p:ph type="dt" sz="half" idx="10"/>
          </p:nvPr>
        </p:nvSpPr>
        <p:spPr/>
        <p:txBody>
          <a:bodyPr/>
          <a:lstStyle/>
          <a:p>
            <a:fld id="{6A963509-672A-4996-9286-4B216919B2A6}" type="datetimeFigureOut">
              <a:rPr lang="fr-CM" smtClean="0"/>
              <a:t>10/07/2025</a:t>
            </a:fld>
            <a:endParaRPr lang="fr-CM"/>
          </a:p>
        </p:txBody>
      </p:sp>
      <p:sp>
        <p:nvSpPr>
          <p:cNvPr id="5" name="Espace réservé du pied de page 4"/>
          <p:cNvSpPr>
            <a:spLocks noGrp="1"/>
          </p:cNvSpPr>
          <p:nvPr>
            <p:ph type="ftr" sz="quarter" idx="11"/>
          </p:nvPr>
        </p:nvSpPr>
        <p:spPr/>
        <p:txBody>
          <a:bodyPr/>
          <a:lstStyle/>
          <a:p>
            <a:endParaRPr lang="fr-CM"/>
          </a:p>
        </p:txBody>
      </p:sp>
      <p:sp>
        <p:nvSpPr>
          <p:cNvPr id="6" name="Espace réservé du numéro de diapositive 5"/>
          <p:cNvSpPr>
            <a:spLocks noGrp="1"/>
          </p:cNvSpPr>
          <p:nvPr>
            <p:ph type="sldNum" sz="quarter" idx="12"/>
          </p:nvPr>
        </p:nvSpPr>
        <p:spPr/>
        <p:txBody>
          <a:bodyPr/>
          <a:lstStyle/>
          <a:p>
            <a:fld id="{01A9002E-7A41-4A1A-B527-3CA8753A81E7}" type="slidenum">
              <a:rPr lang="fr-CM" smtClean="0"/>
              <a:t>‹N°›</a:t>
            </a:fld>
            <a:endParaRPr lang="fr-CM"/>
          </a:p>
        </p:txBody>
      </p:sp>
    </p:spTree>
    <p:extLst>
      <p:ext uri="{BB962C8B-B14F-4D97-AF65-F5344CB8AC3E}">
        <p14:creationId xmlns:p14="http://schemas.microsoft.com/office/powerpoint/2010/main" val="3318114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CM"/>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M"/>
          </a:p>
        </p:txBody>
      </p:sp>
      <p:sp>
        <p:nvSpPr>
          <p:cNvPr id="4" name="Espace réservé de la date 3"/>
          <p:cNvSpPr>
            <a:spLocks noGrp="1"/>
          </p:cNvSpPr>
          <p:nvPr>
            <p:ph type="dt" sz="half" idx="10"/>
          </p:nvPr>
        </p:nvSpPr>
        <p:spPr/>
        <p:txBody>
          <a:bodyPr/>
          <a:lstStyle/>
          <a:p>
            <a:fld id="{6A963509-672A-4996-9286-4B216919B2A6}" type="datetimeFigureOut">
              <a:rPr lang="fr-CM" smtClean="0"/>
              <a:t>10/07/2025</a:t>
            </a:fld>
            <a:endParaRPr lang="fr-CM"/>
          </a:p>
        </p:txBody>
      </p:sp>
      <p:sp>
        <p:nvSpPr>
          <p:cNvPr id="5" name="Espace réservé du pied de page 4"/>
          <p:cNvSpPr>
            <a:spLocks noGrp="1"/>
          </p:cNvSpPr>
          <p:nvPr>
            <p:ph type="ftr" sz="quarter" idx="11"/>
          </p:nvPr>
        </p:nvSpPr>
        <p:spPr/>
        <p:txBody>
          <a:bodyPr/>
          <a:lstStyle/>
          <a:p>
            <a:endParaRPr lang="fr-CM"/>
          </a:p>
        </p:txBody>
      </p:sp>
      <p:sp>
        <p:nvSpPr>
          <p:cNvPr id="6" name="Espace réservé du numéro de diapositive 5"/>
          <p:cNvSpPr>
            <a:spLocks noGrp="1"/>
          </p:cNvSpPr>
          <p:nvPr>
            <p:ph type="sldNum" sz="quarter" idx="12"/>
          </p:nvPr>
        </p:nvSpPr>
        <p:spPr/>
        <p:txBody>
          <a:bodyPr/>
          <a:lstStyle/>
          <a:p>
            <a:fld id="{01A9002E-7A41-4A1A-B527-3CA8753A81E7}" type="slidenum">
              <a:rPr lang="fr-CM" smtClean="0"/>
              <a:t>‹N°›</a:t>
            </a:fld>
            <a:endParaRPr lang="fr-CM"/>
          </a:p>
        </p:txBody>
      </p:sp>
    </p:spTree>
    <p:extLst>
      <p:ext uri="{BB962C8B-B14F-4D97-AF65-F5344CB8AC3E}">
        <p14:creationId xmlns:p14="http://schemas.microsoft.com/office/powerpoint/2010/main" val="2477857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M"/>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M"/>
          </a:p>
        </p:txBody>
      </p:sp>
      <p:sp>
        <p:nvSpPr>
          <p:cNvPr id="4" name="Espace réservé de la date 3"/>
          <p:cNvSpPr>
            <a:spLocks noGrp="1"/>
          </p:cNvSpPr>
          <p:nvPr>
            <p:ph type="dt" sz="half" idx="10"/>
          </p:nvPr>
        </p:nvSpPr>
        <p:spPr/>
        <p:txBody>
          <a:bodyPr/>
          <a:lstStyle/>
          <a:p>
            <a:fld id="{6A963509-672A-4996-9286-4B216919B2A6}" type="datetimeFigureOut">
              <a:rPr lang="fr-CM" smtClean="0"/>
              <a:t>10/07/2025</a:t>
            </a:fld>
            <a:endParaRPr lang="fr-CM"/>
          </a:p>
        </p:txBody>
      </p:sp>
      <p:sp>
        <p:nvSpPr>
          <p:cNvPr id="5" name="Espace réservé du pied de page 4"/>
          <p:cNvSpPr>
            <a:spLocks noGrp="1"/>
          </p:cNvSpPr>
          <p:nvPr>
            <p:ph type="ftr" sz="quarter" idx="11"/>
          </p:nvPr>
        </p:nvSpPr>
        <p:spPr/>
        <p:txBody>
          <a:bodyPr/>
          <a:lstStyle/>
          <a:p>
            <a:endParaRPr lang="fr-CM"/>
          </a:p>
        </p:txBody>
      </p:sp>
      <p:sp>
        <p:nvSpPr>
          <p:cNvPr id="6" name="Espace réservé du numéro de diapositive 5"/>
          <p:cNvSpPr>
            <a:spLocks noGrp="1"/>
          </p:cNvSpPr>
          <p:nvPr>
            <p:ph type="sldNum" sz="quarter" idx="12"/>
          </p:nvPr>
        </p:nvSpPr>
        <p:spPr/>
        <p:txBody>
          <a:bodyPr/>
          <a:lstStyle/>
          <a:p>
            <a:fld id="{01A9002E-7A41-4A1A-B527-3CA8753A81E7}" type="slidenum">
              <a:rPr lang="fr-CM" smtClean="0"/>
              <a:t>‹N°›</a:t>
            </a:fld>
            <a:endParaRPr lang="fr-CM"/>
          </a:p>
        </p:txBody>
      </p:sp>
    </p:spTree>
    <p:extLst>
      <p:ext uri="{BB962C8B-B14F-4D97-AF65-F5344CB8AC3E}">
        <p14:creationId xmlns:p14="http://schemas.microsoft.com/office/powerpoint/2010/main" val="1030245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M"/>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6A963509-672A-4996-9286-4B216919B2A6}" type="datetimeFigureOut">
              <a:rPr lang="fr-CM" smtClean="0"/>
              <a:t>10/07/2025</a:t>
            </a:fld>
            <a:endParaRPr lang="fr-CM"/>
          </a:p>
        </p:txBody>
      </p:sp>
      <p:sp>
        <p:nvSpPr>
          <p:cNvPr id="5" name="Espace réservé du pied de page 4"/>
          <p:cNvSpPr>
            <a:spLocks noGrp="1"/>
          </p:cNvSpPr>
          <p:nvPr>
            <p:ph type="ftr" sz="quarter" idx="11"/>
          </p:nvPr>
        </p:nvSpPr>
        <p:spPr/>
        <p:txBody>
          <a:bodyPr/>
          <a:lstStyle/>
          <a:p>
            <a:endParaRPr lang="fr-CM"/>
          </a:p>
        </p:txBody>
      </p:sp>
      <p:sp>
        <p:nvSpPr>
          <p:cNvPr id="6" name="Espace réservé du numéro de diapositive 5"/>
          <p:cNvSpPr>
            <a:spLocks noGrp="1"/>
          </p:cNvSpPr>
          <p:nvPr>
            <p:ph type="sldNum" sz="quarter" idx="12"/>
          </p:nvPr>
        </p:nvSpPr>
        <p:spPr/>
        <p:txBody>
          <a:bodyPr/>
          <a:lstStyle/>
          <a:p>
            <a:fld id="{01A9002E-7A41-4A1A-B527-3CA8753A81E7}" type="slidenum">
              <a:rPr lang="fr-CM" smtClean="0"/>
              <a:t>‹N°›</a:t>
            </a:fld>
            <a:endParaRPr lang="fr-CM"/>
          </a:p>
        </p:txBody>
      </p:sp>
    </p:spTree>
    <p:extLst>
      <p:ext uri="{BB962C8B-B14F-4D97-AF65-F5344CB8AC3E}">
        <p14:creationId xmlns:p14="http://schemas.microsoft.com/office/powerpoint/2010/main" val="1152599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M"/>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M"/>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M"/>
          </a:p>
        </p:txBody>
      </p:sp>
      <p:sp>
        <p:nvSpPr>
          <p:cNvPr id="5" name="Espace réservé de la date 4"/>
          <p:cNvSpPr>
            <a:spLocks noGrp="1"/>
          </p:cNvSpPr>
          <p:nvPr>
            <p:ph type="dt" sz="half" idx="10"/>
          </p:nvPr>
        </p:nvSpPr>
        <p:spPr/>
        <p:txBody>
          <a:bodyPr/>
          <a:lstStyle/>
          <a:p>
            <a:fld id="{6A963509-672A-4996-9286-4B216919B2A6}" type="datetimeFigureOut">
              <a:rPr lang="fr-CM" smtClean="0"/>
              <a:t>10/07/2025</a:t>
            </a:fld>
            <a:endParaRPr lang="fr-CM"/>
          </a:p>
        </p:txBody>
      </p:sp>
      <p:sp>
        <p:nvSpPr>
          <p:cNvPr id="6" name="Espace réservé du pied de page 5"/>
          <p:cNvSpPr>
            <a:spLocks noGrp="1"/>
          </p:cNvSpPr>
          <p:nvPr>
            <p:ph type="ftr" sz="quarter" idx="11"/>
          </p:nvPr>
        </p:nvSpPr>
        <p:spPr/>
        <p:txBody>
          <a:bodyPr/>
          <a:lstStyle/>
          <a:p>
            <a:endParaRPr lang="fr-CM"/>
          </a:p>
        </p:txBody>
      </p:sp>
      <p:sp>
        <p:nvSpPr>
          <p:cNvPr id="7" name="Espace réservé du numéro de diapositive 6"/>
          <p:cNvSpPr>
            <a:spLocks noGrp="1"/>
          </p:cNvSpPr>
          <p:nvPr>
            <p:ph type="sldNum" sz="quarter" idx="12"/>
          </p:nvPr>
        </p:nvSpPr>
        <p:spPr/>
        <p:txBody>
          <a:bodyPr/>
          <a:lstStyle/>
          <a:p>
            <a:fld id="{01A9002E-7A41-4A1A-B527-3CA8753A81E7}" type="slidenum">
              <a:rPr lang="fr-CM" smtClean="0"/>
              <a:t>‹N°›</a:t>
            </a:fld>
            <a:endParaRPr lang="fr-CM"/>
          </a:p>
        </p:txBody>
      </p:sp>
    </p:spTree>
    <p:extLst>
      <p:ext uri="{BB962C8B-B14F-4D97-AF65-F5344CB8AC3E}">
        <p14:creationId xmlns:p14="http://schemas.microsoft.com/office/powerpoint/2010/main" val="2385768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CM"/>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M"/>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M"/>
          </a:p>
        </p:txBody>
      </p:sp>
      <p:sp>
        <p:nvSpPr>
          <p:cNvPr id="7" name="Espace réservé de la date 6"/>
          <p:cNvSpPr>
            <a:spLocks noGrp="1"/>
          </p:cNvSpPr>
          <p:nvPr>
            <p:ph type="dt" sz="half" idx="10"/>
          </p:nvPr>
        </p:nvSpPr>
        <p:spPr/>
        <p:txBody>
          <a:bodyPr/>
          <a:lstStyle/>
          <a:p>
            <a:fld id="{6A963509-672A-4996-9286-4B216919B2A6}" type="datetimeFigureOut">
              <a:rPr lang="fr-CM" smtClean="0"/>
              <a:t>10/07/2025</a:t>
            </a:fld>
            <a:endParaRPr lang="fr-CM"/>
          </a:p>
        </p:txBody>
      </p:sp>
      <p:sp>
        <p:nvSpPr>
          <p:cNvPr id="8" name="Espace réservé du pied de page 7"/>
          <p:cNvSpPr>
            <a:spLocks noGrp="1"/>
          </p:cNvSpPr>
          <p:nvPr>
            <p:ph type="ftr" sz="quarter" idx="11"/>
          </p:nvPr>
        </p:nvSpPr>
        <p:spPr/>
        <p:txBody>
          <a:bodyPr/>
          <a:lstStyle/>
          <a:p>
            <a:endParaRPr lang="fr-CM"/>
          </a:p>
        </p:txBody>
      </p:sp>
      <p:sp>
        <p:nvSpPr>
          <p:cNvPr id="9" name="Espace réservé du numéro de diapositive 8"/>
          <p:cNvSpPr>
            <a:spLocks noGrp="1"/>
          </p:cNvSpPr>
          <p:nvPr>
            <p:ph type="sldNum" sz="quarter" idx="12"/>
          </p:nvPr>
        </p:nvSpPr>
        <p:spPr/>
        <p:txBody>
          <a:bodyPr/>
          <a:lstStyle/>
          <a:p>
            <a:fld id="{01A9002E-7A41-4A1A-B527-3CA8753A81E7}" type="slidenum">
              <a:rPr lang="fr-CM" smtClean="0"/>
              <a:t>‹N°›</a:t>
            </a:fld>
            <a:endParaRPr lang="fr-CM"/>
          </a:p>
        </p:txBody>
      </p:sp>
    </p:spTree>
    <p:extLst>
      <p:ext uri="{BB962C8B-B14F-4D97-AF65-F5344CB8AC3E}">
        <p14:creationId xmlns:p14="http://schemas.microsoft.com/office/powerpoint/2010/main" val="4174630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M"/>
          </a:p>
        </p:txBody>
      </p:sp>
      <p:sp>
        <p:nvSpPr>
          <p:cNvPr id="3" name="Espace réservé de la date 2"/>
          <p:cNvSpPr>
            <a:spLocks noGrp="1"/>
          </p:cNvSpPr>
          <p:nvPr>
            <p:ph type="dt" sz="half" idx="10"/>
          </p:nvPr>
        </p:nvSpPr>
        <p:spPr/>
        <p:txBody>
          <a:bodyPr/>
          <a:lstStyle/>
          <a:p>
            <a:fld id="{6A963509-672A-4996-9286-4B216919B2A6}" type="datetimeFigureOut">
              <a:rPr lang="fr-CM" smtClean="0"/>
              <a:t>10/07/2025</a:t>
            </a:fld>
            <a:endParaRPr lang="fr-CM"/>
          </a:p>
        </p:txBody>
      </p:sp>
      <p:sp>
        <p:nvSpPr>
          <p:cNvPr id="4" name="Espace réservé du pied de page 3"/>
          <p:cNvSpPr>
            <a:spLocks noGrp="1"/>
          </p:cNvSpPr>
          <p:nvPr>
            <p:ph type="ftr" sz="quarter" idx="11"/>
          </p:nvPr>
        </p:nvSpPr>
        <p:spPr/>
        <p:txBody>
          <a:bodyPr/>
          <a:lstStyle/>
          <a:p>
            <a:endParaRPr lang="fr-CM"/>
          </a:p>
        </p:txBody>
      </p:sp>
      <p:sp>
        <p:nvSpPr>
          <p:cNvPr id="5" name="Espace réservé du numéro de diapositive 4"/>
          <p:cNvSpPr>
            <a:spLocks noGrp="1"/>
          </p:cNvSpPr>
          <p:nvPr>
            <p:ph type="sldNum" sz="quarter" idx="12"/>
          </p:nvPr>
        </p:nvSpPr>
        <p:spPr/>
        <p:txBody>
          <a:bodyPr/>
          <a:lstStyle/>
          <a:p>
            <a:fld id="{01A9002E-7A41-4A1A-B527-3CA8753A81E7}" type="slidenum">
              <a:rPr lang="fr-CM" smtClean="0"/>
              <a:t>‹N°›</a:t>
            </a:fld>
            <a:endParaRPr lang="fr-CM"/>
          </a:p>
        </p:txBody>
      </p:sp>
    </p:spTree>
    <p:extLst>
      <p:ext uri="{BB962C8B-B14F-4D97-AF65-F5344CB8AC3E}">
        <p14:creationId xmlns:p14="http://schemas.microsoft.com/office/powerpoint/2010/main" val="3281647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A963509-672A-4996-9286-4B216919B2A6}" type="datetimeFigureOut">
              <a:rPr lang="fr-CM" smtClean="0"/>
              <a:t>10/07/2025</a:t>
            </a:fld>
            <a:endParaRPr lang="fr-CM"/>
          </a:p>
        </p:txBody>
      </p:sp>
      <p:sp>
        <p:nvSpPr>
          <p:cNvPr id="3" name="Espace réservé du pied de page 2"/>
          <p:cNvSpPr>
            <a:spLocks noGrp="1"/>
          </p:cNvSpPr>
          <p:nvPr>
            <p:ph type="ftr" sz="quarter" idx="11"/>
          </p:nvPr>
        </p:nvSpPr>
        <p:spPr/>
        <p:txBody>
          <a:bodyPr/>
          <a:lstStyle/>
          <a:p>
            <a:endParaRPr lang="fr-CM"/>
          </a:p>
        </p:txBody>
      </p:sp>
      <p:sp>
        <p:nvSpPr>
          <p:cNvPr id="4" name="Espace réservé du numéro de diapositive 3"/>
          <p:cNvSpPr>
            <a:spLocks noGrp="1"/>
          </p:cNvSpPr>
          <p:nvPr>
            <p:ph type="sldNum" sz="quarter" idx="12"/>
          </p:nvPr>
        </p:nvSpPr>
        <p:spPr/>
        <p:txBody>
          <a:bodyPr/>
          <a:lstStyle/>
          <a:p>
            <a:fld id="{01A9002E-7A41-4A1A-B527-3CA8753A81E7}" type="slidenum">
              <a:rPr lang="fr-CM" smtClean="0"/>
              <a:t>‹N°›</a:t>
            </a:fld>
            <a:endParaRPr lang="fr-CM"/>
          </a:p>
        </p:txBody>
      </p:sp>
    </p:spTree>
    <p:extLst>
      <p:ext uri="{BB962C8B-B14F-4D97-AF65-F5344CB8AC3E}">
        <p14:creationId xmlns:p14="http://schemas.microsoft.com/office/powerpoint/2010/main" val="789834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M"/>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M"/>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6A963509-672A-4996-9286-4B216919B2A6}" type="datetimeFigureOut">
              <a:rPr lang="fr-CM" smtClean="0"/>
              <a:t>10/07/2025</a:t>
            </a:fld>
            <a:endParaRPr lang="fr-CM"/>
          </a:p>
        </p:txBody>
      </p:sp>
      <p:sp>
        <p:nvSpPr>
          <p:cNvPr id="6" name="Espace réservé du pied de page 5"/>
          <p:cNvSpPr>
            <a:spLocks noGrp="1"/>
          </p:cNvSpPr>
          <p:nvPr>
            <p:ph type="ftr" sz="quarter" idx="11"/>
          </p:nvPr>
        </p:nvSpPr>
        <p:spPr/>
        <p:txBody>
          <a:bodyPr/>
          <a:lstStyle/>
          <a:p>
            <a:endParaRPr lang="fr-CM"/>
          </a:p>
        </p:txBody>
      </p:sp>
      <p:sp>
        <p:nvSpPr>
          <p:cNvPr id="7" name="Espace réservé du numéro de diapositive 6"/>
          <p:cNvSpPr>
            <a:spLocks noGrp="1"/>
          </p:cNvSpPr>
          <p:nvPr>
            <p:ph type="sldNum" sz="quarter" idx="12"/>
          </p:nvPr>
        </p:nvSpPr>
        <p:spPr/>
        <p:txBody>
          <a:bodyPr/>
          <a:lstStyle/>
          <a:p>
            <a:fld id="{01A9002E-7A41-4A1A-B527-3CA8753A81E7}" type="slidenum">
              <a:rPr lang="fr-CM" smtClean="0"/>
              <a:t>‹N°›</a:t>
            </a:fld>
            <a:endParaRPr lang="fr-CM"/>
          </a:p>
        </p:txBody>
      </p:sp>
    </p:spTree>
    <p:extLst>
      <p:ext uri="{BB962C8B-B14F-4D97-AF65-F5344CB8AC3E}">
        <p14:creationId xmlns:p14="http://schemas.microsoft.com/office/powerpoint/2010/main" val="739000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M"/>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M"/>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6A963509-672A-4996-9286-4B216919B2A6}" type="datetimeFigureOut">
              <a:rPr lang="fr-CM" smtClean="0"/>
              <a:t>10/07/2025</a:t>
            </a:fld>
            <a:endParaRPr lang="fr-CM"/>
          </a:p>
        </p:txBody>
      </p:sp>
      <p:sp>
        <p:nvSpPr>
          <p:cNvPr id="6" name="Espace réservé du pied de page 5"/>
          <p:cNvSpPr>
            <a:spLocks noGrp="1"/>
          </p:cNvSpPr>
          <p:nvPr>
            <p:ph type="ftr" sz="quarter" idx="11"/>
          </p:nvPr>
        </p:nvSpPr>
        <p:spPr/>
        <p:txBody>
          <a:bodyPr/>
          <a:lstStyle/>
          <a:p>
            <a:endParaRPr lang="fr-CM"/>
          </a:p>
        </p:txBody>
      </p:sp>
      <p:sp>
        <p:nvSpPr>
          <p:cNvPr id="7" name="Espace réservé du numéro de diapositive 6"/>
          <p:cNvSpPr>
            <a:spLocks noGrp="1"/>
          </p:cNvSpPr>
          <p:nvPr>
            <p:ph type="sldNum" sz="quarter" idx="12"/>
          </p:nvPr>
        </p:nvSpPr>
        <p:spPr/>
        <p:txBody>
          <a:bodyPr/>
          <a:lstStyle/>
          <a:p>
            <a:fld id="{01A9002E-7A41-4A1A-B527-3CA8753A81E7}" type="slidenum">
              <a:rPr lang="fr-CM" smtClean="0"/>
              <a:t>‹N°›</a:t>
            </a:fld>
            <a:endParaRPr lang="fr-CM"/>
          </a:p>
        </p:txBody>
      </p:sp>
    </p:spTree>
    <p:extLst>
      <p:ext uri="{BB962C8B-B14F-4D97-AF65-F5344CB8AC3E}">
        <p14:creationId xmlns:p14="http://schemas.microsoft.com/office/powerpoint/2010/main" val="40376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M"/>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M"/>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963509-672A-4996-9286-4B216919B2A6}" type="datetimeFigureOut">
              <a:rPr lang="fr-CM" smtClean="0"/>
              <a:t>10/07/2025</a:t>
            </a:fld>
            <a:endParaRPr lang="fr-CM"/>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M"/>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A9002E-7A41-4A1A-B527-3CA8753A81E7}" type="slidenum">
              <a:rPr lang="fr-CM" smtClean="0"/>
              <a:t>‹N°›</a:t>
            </a:fld>
            <a:endParaRPr lang="fr-CM"/>
          </a:p>
        </p:txBody>
      </p:sp>
    </p:spTree>
    <p:extLst>
      <p:ext uri="{BB962C8B-B14F-4D97-AF65-F5344CB8AC3E}">
        <p14:creationId xmlns:p14="http://schemas.microsoft.com/office/powerpoint/2010/main" val="18417296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http://www.atlasgeo.net/armoiries/Cameroun.gif"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1.png"/><Relationship Id="rId7"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CM" dirty="0"/>
              <a:t>                                                </a:t>
            </a:r>
          </a:p>
        </p:txBody>
      </p:sp>
      <p:sp>
        <p:nvSpPr>
          <p:cNvPr id="3" name="Sous-titre 2"/>
          <p:cNvSpPr>
            <a:spLocks noGrp="1"/>
          </p:cNvSpPr>
          <p:nvPr>
            <p:ph type="subTitle" idx="1"/>
          </p:nvPr>
        </p:nvSpPr>
        <p:spPr/>
        <p:txBody>
          <a:bodyPr/>
          <a:lstStyle/>
          <a:p>
            <a:endParaRPr lang="fr-CM"/>
          </a:p>
        </p:txBody>
      </p:sp>
      <p:pic>
        <p:nvPicPr>
          <p:cNvPr id="5"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26016"/>
            <a:ext cx="12192001" cy="6864095"/>
          </a:xfrm>
          <a:prstGeom prst="rect">
            <a:avLst/>
          </a:prstGeom>
        </p:spPr>
      </p:pic>
      <p:sp>
        <p:nvSpPr>
          <p:cNvPr id="7" name="Rectangle 6"/>
          <p:cNvSpPr/>
          <p:nvPr/>
        </p:nvSpPr>
        <p:spPr>
          <a:xfrm>
            <a:off x="2352675" y="359138"/>
            <a:ext cx="6895958" cy="400110"/>
          </a:xfrm>
          <a:prstGeom prst="rect">
            <a:avLst/>
          </a:prstGeom>
        </p:spPr>
        <p:txBody>
          <a:bodyPr wrap="square">
            <a:spAutoFit/>
          </a:bodyPr>
          <a:lstStyle/>
          <a:p>
            <a:pPr algn="ctr">
              <a:spcAft>
                <a:spcPts val="0"/>
              </a:spcAft>
            </a:pPr>
            <a:r>
              <a:rPr lang="fr-FR" sz="2000" b="1" dirty="0">
                <a:latin typeface="Segaon Soft" panose="020F0503030302020204"/>
                <a:ea typeface="Calibri" panose="020F0502020204030204" pitchFamily="34" charset="0"/>
                <a:cs typeface="Times New Roman" panose="02020603050405020304" pitchFamily="18" charset="0"/>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3133639" y="2316163"/>
            <a:ext cx="7256216" cy="1384995"/>
          </a:xfrm>
          <a:prstGeom prst="rect">
            <a:avLst/>
          </a:prstGeom>
        </p:spPr>
        <p:txBody>
          <a:bodyPr wrap="square">
            <a:spAutoFit/>
          </a:bodyPr>
          <a:lstStyle/>
          <a:p>
            <a:pPr algn="ctr"/>
            <a:r>
              <a:rPr lang="fr-FR" sz="2800" b="1" dirty="0">
                <a:latin typeface="Berlin Sans FB" panose="020E0602020502020306" pitchFamily="34" charset="0"/>
              </a:rPr>
              <a:t>AUTORITE PORTUAIRE ET ECONOMIE BLEUE : CAS DU PORT AUTONOME DE DOUALA </a:t>
            </a:r>
            <a:endParaRPr lang="fr-FR" sz="2800" b="1" dirty="0">
              <a:effectLst/>
              <a:latin typeface="Berlin Sans FB" panose="020E0602020502020306" pitchFamily="34" charset="0"/>
              <a:ea typeface="Calibri" panose="020F0502020204030204" pitchFamily="34" charset="0"/>
              <a:cs typeface="Consolas" panose="020B0609020204030204" pitchFamily="49" charset="0"/>
            </a:endParaRPr>
          </a:p>
        </p:txBody>
      </p:sp>
      <p:pic>
        <p:nvPicPr>
          <p:cNvPr id="9" name="Image 8" descr="Armoiries du Cameroun par Mario Fabretto"/>
          <p:cNvPicPr/>
          <p:nvPr/>
        </p:nvPicPr>
        <p:blipFill>
          <a:blip r:embed="rId3" r:link="rId4">
            <a:clrChange>
              <a:clrFrom>
                <a:srgbClr val="99CC99"/>
              </a:clrFrom>
              <a:clrTo>
                <a:srgbClr val="99CC99">
                  <a:alpha val="0"/>
                </a:srgbClr>
              </a:clrTo>
            </a:clrChange>
          </a:blip>
          <a:srcRect/>
          <a:stretch>
            <a:fillRect/>
          </a:stretch>
        </p:blipFill>
        <p:spPr bwMode="auto">
          <a:xfrm>
            <a:off x="1976402" y="0"/>
            <a:ext cx="1123950" cy="1304925"/>
          </a:xfrm>
          <a:prstGeom prst="rect">
            <a:avLst/>
          </a:prstGeom>
          <a:noFill/>
          <a:ln w="9525">
            <a:noFill/>
            <a:miter lim="800000"/>
            <a:headEnd/>
            <a:tailEnd/>
          </a:ln>
        </p:spPr>
      </p:pic>
      <p:sp>
        <p:nvSpPr>
          <p:cNvPr id="4" name="ZoneTexte 3"/>
          <p:cNvSpPr txBox="1"/>
          <p:nvPr/>
        </p:nvSpPr>
        <p:spPr>
          <a:xfrm>
            <a:off x="3327487" y="4337293"/>
            <a:ext cx="7102956" cy="1908215"/>
          </a:xfrm>
          <a:prstGeom prst="rect">
            <a:avLst/>
          </a:prstGeom>
          <a:noFill/>
        </p:spPr>
        <p:txBody>
          <a:bodyPr wrap="square" rtlCol="0">
            <a:spAutoFit/>
          </a:bodyPr>
          <a:lstStyle/>
          <a:p>
            <a:pPr algn="ctr"/>
            <a:r>
              <a:rPr lang="fr-FR" dirty="0" smtClean="0">
                <a:latin typeface="Berlin Sans FB" panose="020E0602020502020306" pitchFamily="34" charset="0"/>
                <a:ea typeface="PMingLiU-ExtB" panose="02020500000000000000" pitchFamily="18" charset="-120"/>
              </a:rPr>
              <a:t>Par</a:t>
            </a:r>
          </a:p>
          <a:p>
            <a:pPr algn="ctr"/>
            <a:r>
              <a:rPr lang="fr-FR" dirty="0" smtClean="0">
                <a:latin typeface="Berlin Sans FB" panose="020E0602020502020306" pitchFamily="34" charset="0"/>
                <a:ea typeface="PMingLiU-ExtB" panose="02020500000000000000" pitchFamily="18" charset="-120"/>
              </a:rPr>
              <a:t>Arsène Guy-Fabrice NKILI MA’A</a:t>
            </a:r>
            <a:endParaRPr lang="fr-FR" dirty="0">
              <a:latin typeface="Berlin Sans FB" panose="020E0602020502020306" pitchFamily="34" charset="0"/>
              <a:ea typeface="PMingLiU-ExtB" panose="02020500000000000000" pitchFamily="18" charset="-120"/>
            </a:endParaRPr>
          </a:p>
          <a:p>
            <a:pPr algn="ctr"/>
            <a:endParaRPr lang="fr-FR" dirty="0">
              <a:latin typeface="Berlin Sans FB" panose="020E0602020502020306" pitchFamily="34" charset="0"/>
              <a:ea typeface="PMingLiU-ExtB" panose="02020500000000000000" pitchFamily="18" charset="-120"/>
            </a:endParaRPr>
          </a:p>
          <a:p>
            <a:pPr algn="ctr"/>
            <a:r>
              <a:rPr lang="fr-FR" dirty="0" smtClean="0">
                <a:latin typeface="Berlin Sans FB" panose="020E0602020502020306" pitchFamily="34" charset="0"/>
                <a:ea typeface="PMingLiU-ExtB" panose="02020500000000000000" pitchFamily="18" charset="-120"/>
              </a:rPr>
              <a:t> </a:t>
            </a:r>
            <a:r>
              <a:rPr lang="fr-FR" dirty="0">
                <a:latin typeface="Berlin Sans FB" panose="020E0602020502020306" pitchFamily="34" charset="0"/>
                <a:ea typeface="PMingLiU-ExtB" panose="02020500000000000000" pitchFamily="18" charset="-120"/>
              </a:rPr>
              <a:t>Directeur Adjoint du Dragage et de la Logistique Maritime du PAD</a:t>
            </a:r>
            <a:endParaRPr lang="fr-FR" dirty="0">
              <a:solidFill>
                <a:srgbClr val="FF0000"/>
              </a:solidFill>
              <a:latin typeface="Berlin Sans FB" panose="020E0602020502020306" pitchFamily="34" charset="0"/>
              <a:ea typeface="PMingLiU-ExtB" panose="02020500000000000000" pitchFamily="18" charset="-120"/>
            </a:endParaRPr>
          </a:p>
          <a:p>
            <a:pPr algn="ctr"/>
            <a:endParaRPr lang="fr-FR" sz="1400" dirty="0">
              <a:latin typeface="Berlin Sans FB" panose="020E0602020502020306" pitchFamily="34" charset="0"/>
              <a:ea typeface="PMingLiU-ExtB" panose="02020500000000000000" pitchFamily="18" charset="-120"/>
            </a:endParaRPr>
          </a:p>
          <a:p>
            <a:pPr algn="ctr"/>
            <a:endParaRPr lang="fr-FR" sz="1400" dirty="0">
              <a:latin typeface="Berlin Sans FB" panose="020E0602020502020306" pitchFamily="34" charset="0"/>
              <a:ea typeface="PMingLiU-ExtB" panose="02020500000000000000" pitchFamily="18" charset="-120"/>
            </a:endParaRPr>
          </a:p>
          <a:p>
            <a:pPr algn="ctr"/>
            <a:r>
              <a:rPr lang="fr-FR" b="1" dirty="0">
                <a:solidFill>
                  <a:schemeClr val="accent1"/>
                </a:solidFill>
                <a:latin typeface="Berlin Sans FB" panose="020E0602020502020306" pitchFamily="34" charset="0"/>
                <a:ea typeface="PMingLiU-ExtB" panose="02020500000000000000" pitchFamily="18" charset="-120"/>
              </a:rPr>
              <a:t>Yaoundé-Juillet 2025</a:t>
            </a:r>
          </a:p>
        </p:txBody>
      </p:sp>
      <p:pic>
        <p:nvPicPr>
          <p:cNvPr id="10" name="Image 9" descr="Logo PAD"/>
          <p:cNvPicPr/>
          <p:nvPr/>
        </p:nvPicPr>
        <p:blipFill>
          <a:blip r:embed="rId5">
            <a:extLst>
              <a:ext uri="{28A0092B-C50C-407E-A947-70E740481C1C}">
                <a14:useLocalDpi xmlns:a14="http://schemas.microsoft.com/office/drawing/2010/main" val="0"/>
              </a:ext>
            </a:extLst>
          </a:blip>
          <a:srcRect/>
          <a:stretch>
            <a:fillRect/>
          </a:stretch>
        </p:blipFill>
        <p:spPr bwMode="auto">
          <a:xfrm>
            <a:off x="6017846" y="-33202"/>
            <a:ext cx="1245578" cy="1155565"/>
          </a:xfrm>
          <a:prstGeom prst="rect">
            <a:avLst/>
          </a:prstGeom>
          <a:noFill/>
          <a:ln>
            <a:noFill/>
          </a:ln>
        </p:spPr>
      </p:pic>
    </p:spTree>
    <p:extLst>
      <p:ext uri="{BB962C8B-B14F-4D97-AF65-F5344CB8AC3E}">
        <p14:creationId xmlns:p14="http://schemas.microsoft.com/office/powerpoint/2010/main" val="16280931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M">
              <a:latin typeface="Arial" panose="020B0604020202020204" pitchFamily="34" charset="0"/>
              <a:cs typeface="Arial" panose="020B0604020202020204" pitchFamily="34" charset="0"/>
            </a:endParaRPr>
          </a:p>
        </p:txBody>
      </p:sp>
      <p:graphicFrame>
        <p:nvGraphicFramePr>
          <p:cNvPr id="6" name="Espace réservé du contenu 5"/>
          <p:cNvGraphicFramePr>
            <a:graphicFrameLocks noGrp="1"/>
          </p:cNvGraphicFramePr>
          <p:nvPr>
            <p:ph idx="1"/>
          </p:nvPr>
        </p:nvGraphicFramePr>
        <p:xfrm>
          <a:off x="838200" y="1825625"/>
          <a:ext cx="10515600" cy="111252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226142089"/>
                    </a:ext>
                  </a:extLst>
                </a:gridCol>
                <a:gridCol w="3505200">
                  <a:extLst>
                    <a:ext uri="{9D8B030D-6E8A-4147-A177-3AD203B41FA5}">
                      <a16:colId xmlns:a16="http://schemas.microsoft.com/office/drawing/2014/main" val="1915412943"/>
                    </a:ext>
                  </a:extLst>
                </a:gridCol>
                <a:gridCol w="3505200">
                  <a:extLst>
                    <a:ext uri="{9D8B030D-6E8A-4147-A177-3AD203B41FA5}">
                      <a16:colId xmlns:a16="http://schemas.microsoft.com/office/drawing/2014/main" val="3085163131"/>
                    </a:ext>
                  </a:extLst>
                </a:gridCol>
              </a:tblGrid>
              <a:tr h="370840">
                <a:tc>
                  <a:txBody>
                    <a:bodyPr/>
                    <a:lstStyle/>
                    <a:p>
                      <a:endParaRPr lang="fr-CM" dirty="0"/>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2011127145"/>
                  </a:ext>
                </a:extLst>
              </a:tr>
              <a:tr h="370840">
                <a:tc>
                  <a:txBody>
                    <a:bodyPr/>
                    <a:lstStyle/>
                    <a:p>
                      <a:endParaRPr lang="fr-CM"/>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2937322639"/>
                  </a:ext>
                </a:extLst>
              </a:tr>
              <a:tr h="370840">
                <a:tc>
                  <a:txBody>
                    <a:bodyPr/>
                    <a:lstStyle/>
                    <a:p>
                      <a:endParaRPr lang="fr-CM"/>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868070858"/>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295" y="109918"/>
            <a:ext cx="12563962" cy="7128472"/>
          </a:xfrm>
          <a:prstGeom prst="rect">
            <a:avLst/>
          </a:prstGeom>
        </p:spPr>
      </p:pic>
      <p:sp>
        <p:nvSpPr>
          <p:cNvPr id="21" name="ZoneTexte 20"/>
          <p:cNvSpPr txBox="1"/>
          <p:nvPr/>
        </p:nvSpPr>
        <p:spPr>
          <a:xfrm>
            <a:off x="1700051" y="148685"/>
            <a:ext cx="718457" cy="400110"/>
          </a:xfrm>
          <a:prstGeom prst="rect">
            <a:avLst/>
          </a:prstGeom>
          <a:solidFill>
            <a:schemeClr val="accent4"/>
          </a:solidFill>
        </p:spPr>
        <p:txBody>
          <a:bodyPr wrap="square" rtlCol="0">
            <a:spAutoFit/>
          </a:bodyPr>
          <a:lstStyle/>
          <a:p>
            <a:r>
              <a:rPr lang="fr-FR" sz="2000" b="1" dirty="0" smtClean="0"/>
              <a:t>7/19</a:t>
            </a:r>
            <a:endParaRPr lang="fr-FR" sz="2000" b="1" dirty="0"/>
          </a:p>
        </p:txBody>
      </p:sp>
      <p:sp>
        <p:nvSpPr>
          <p:cNvPr id="24" name="Rectangle 23"/>
          <p:cNvSpPr/>
          <p:nvPr/>
        </p:nvSpPr>
        <p:spPr>
          <a:xfrm>
            <a:off x="2870143" y="332355"/>
            <a:ext cx="5708410" cy="707886"/>
          </a:xfrm>
          <a:prstGeom prst="rect">
            <a:avLst/>
          </a:prstGeom>
          <a:solidFill>
            <a:schemeClr val="accent6">
              <a:lumMod val="40000"/>
              <a:lumOff val="60000"/>
            </a:schemeClr>
          </a:solidFill>
        </p:spPr>
        <p:txBody>
          <a:bodyPr wrap="square">
            <a:spAutoFit/>
          </a:bodyPr>
          <a:lstStyle/>
          <a:p>
            <a:pPr algn="ctr">
              <a:spcBef>
                <a:spcPts val="300"/>
              </a:spcBef>
              <a:spcAft>
                <a:spcPts val="300"/>
              </a:spcAft>
              <a:buClr>
                <a:srgbClr val="0070C0"/>
              </a:buClr>
            </a:pPr>
            <a:r>
              <a:rPr lang="fr-FR" sz="2000" b="1" dirty="0" smtClean="0">
                <a:solidFill>
                  <a:srgbClr val="002060"/>
                </a:solidFill>
                <a:latin typeface="Segaon Soft Medium" panose="020F0603030302020204" pitchFamily="34" charset="0"/>
                <a:ea typeface="Calibri" panose="020F0502020204030204" pitchFamily="34" charset="0"/>
                <a:cs typeface="Times New Roman" panose="02020603050405020304" pitchFamily="18" charset="0"/>
              </a:rPr>
              <a:t>II</a:t>
            </a:r>
            <a:r>
              <a:rPr lang="fr-FR" sz="2000" b="1" dirty="0">
                <a:solidFill>
                  <a:srgbClr val="002060"/>
                </a:solidFill>
                <a:latin typeface="Segaon Soft Medium" panose="020F0603030302020204" pitchFamily="34" charset="0"/>
                <a:ea typeface="Calibri" panose="020F0502020204030204" pitchFamily="34" charset="0"/>
                <a:cs typeface="Times New Roman" panose="02020603050405020304" pitchFamily="18" charset="0"/>
              </a:rPr>
              <a:t>. PRINCIPAUX DÉFIS ET PROBLÈMES DU MILIEU MARITIME PORTUAIRE</a:t>
            </a:r>
            <a:endParaRPr lang="fr-FR" sz="2000" b="1" dirty="0">
              <a:solidFill>
                <a:srgbClr val="7030A0"/>
              </a:solidFill>
              <a:latin typeface="Segaon Soft Medium" panose="020F0603030302020204" pitchFamily="34" charset="0"/>
            </a:endParaRPr>
          </a:p>
        </p:txBody>
      </p:sp>
      <p:sp>
        <p:nvSpPr>
          <p:cNvPr id="22" name="Rectangle 6"/>
          <p:cNvSpPr>
            <a:spLocks noChangeArrowheads="1"/>
          </p:cNvSpPr>
          <p:nvPr/>
        </p:nvSpPr>
        <p:spPr bwMode="auto">
          <a:xfrm>
            <a:off x="1644934" y="1584514"/>
            <a:ext cx="10361686"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lvl="0" indent="-285750" algn="just" eaLnBrk="0" fontAlgn="base" hangingPunct="0">
              <a:spcBef>
                <a:spcPct val="0"/>
              </a:spcBef>
              <a:spcAft>
                <a:spcPct val="0"/>
              </a:spcAft>
              <a:buFont typeface="Wingdings" panose="05000000000000000000" pitchFamily="2" charset="2"/>
              <a:buChar char="q"/>
            </a:pPr>
            <a:r>
              <a:rPr kumimoji="0" lang="fr-FR" altLang="fr-FR" sz="1400" b="1" i="0" u="none" strike="noStrike" cap="none" normalizeH="0" baseline="0" dirty="0">
                <a:ln>
                  <a:noFill/>
                </a:ln>
                <a:solidFill>
                  <a:srgbClr val="FF0000"/>
                </a:solidFill>
                <a:effectLst/>
                <a:latin typeface="Segaon Soft Medium" panose="020F0603030302020204" pitchFamily="34" charset="0"/>
              </a:rPr>
              <a:t>L’érosion côtière :</a:t>
            </a:r>
            <a:r>
              <a:rPr kumimoji="0" lang="fr-FR" altLang="fr-FR" sz="1400" b="1" i="0" u="none" strike="noStrike" cap="none" normalizeH="0" baseline="0" dirty="0">
                <a:ln>
                  <a:noFill/>
                </a:ln>
                <a:solidFill>
                  <a:schemeClr val="tx1"/>
                </a:solidFill>
                <a:effectLst/>
                <a:latin typeface="Segaon Soft Medium" panose="020F0603030302020204" pitchFamily="34" charset="0"/>
              </a:rPr>
              <a:t> </a:t>
            </a:r>
            <a:r>
              <a:rPr kumimoji="0" lang="fr-FR" altLang="fr-FR" sz="1400" b="0" i="0" u="none" strike="noStrike" cap="none" normalizeH="0" baseline="0" dirty="0">
                <a:ln>
                  <a:noFill/>
                </a:ln>
                <a:solidFill>
                  <a:schemeClr val="tx1"/>
                </a:solidFill>
                <a:effectLst/>
                <a:latin typeface="Segaon Soft Medium" panose="020F0603030302020204" pitchFamily="34" charset="0"/>
              </a:rPr>
              <a:t>plus de </a:t>
            </a:r>
            <a:r>
              <a:rPr kumimoji="0" lang="fr-FR" altLang="fr-FR" sz="1400" i="0" u="none" strike="noStrike" cap="none" normalizeH="0" baseline="0" dirty="0">
                <a:ln>
                  <a:noFill/>
                </a:ln>
                <a:solidFill>
                  <a:schemeClr val="tx1"/>
                </a:solidFill>
                <a:effectLst/>
                <a:latin typeface="Segaon Soft Medium" panose="020F0603030302020204" pitchFamily="34" charset="0"/>
              </a:rPr>
              <a:t>75 % de la côte de l’estuaire du Wouri est touchée par l’érosion, avec des taux moyens de recul entre 3 et 11 m/an de 1975 à 2020</a:t>
            </a:r>
            <a:r>
              <a:rPr kumimoji="0" lang="fr-FR" altLang="fr-FR" sz="1400" i="0" u="none" strike="noStrike" cap="none" normalizeH="0" dirty="0">
                <a:ln>
                  <a:noFill/>
                </a:ln>
                <a:solidFill>
                  <a:schemeClr val="tx1"/>
                </a:solidFill>
                <a:effectLst/>
                <a:latin typeface="Segaon Soft Medium" panose="020F0603030302020204" pitchFamily="34" charset="0"/>
              </a:rPr>
              <a:t> ; l</a:t>
            </a:r>
            <a:r>
              <a:rPr kumimoji="0" lang="fr-FR" altLang="fr-FR" sz="1400" i="0" u="none" strike="noStrike" cap="none" normalizeH="0" baseline="0" dirty="0">
                <a:ln>
                  <a:noFill/>
                </a:ln>
                <a:solidFill>
                  <a:schemeClr val="tx1"/>
                </a:solidFill>
                <a:effectLst/>
                <a:latin typeface="Segaon Soft Medium" panose="020F0603030302020204" pitchFamily="34" charset="0"/>
              </a:rPr>
              <a:t>es secteurs les plus affectés : Cap Cameroon, la flèche sableuse autour de Manoka, et les abords du Port de Douala (</a:t>
            </a:r>
            <a:r>
              <a:rPr lang="fr-CM" sz="1400" dirty="0" err="1" smtClean="0">
                <a:latin typeface="Segaon Soft Medium" panose="020F0603030302020204" pitchFamily="34" charset="0"/>
              </a:rPr>
              <a:t>Abessolo</a:t>
            </a:r>
            <a:r>
              <a:rPr lang="fr-CM" sz="1400" dirty="0" smtClean="0">
                <a:latin typeface="Segaon Soft Medium" panose="020F0603030302020204" pitchFamily="34" charset="0"/>
              </a:rPr>
              <a:t> </a:t>
            </a:r>
            <a:r>
              <a:rPr lang="fr-CM" sz="1400" dirty="0">
                <a:latin typeface="Segaon Soft Medium" panose="020F0603030302020204" pitchFamily="34" charset="0"/>
              </a:rPr>
              <a:t>Ondoa, 2018)</a:t>
            </a:r>
            <a:r>
              <a:rPr kumimoji="0" lang="fr-FR" altLang="fr-FR" sz="1400" i="0" u="none" strike="noStrike" cap="none" normalizeH="0" baseline="0" dirty="0">
                <a:ln>
                  <a:noFill/>
                </a:ln>
                <a:solidFill>
                  <a:schemeClr val="tx1"/>
                </a:solidFill>
                <a:effectLst/>
                <a:latin typeface="Segaon Soft Medium" panose="020F0603030302020204" pitchFamily="34" charset="0"/>
              </a:rPr>
              <a:t>. </a:t>
            </a: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9530" y="2487268"/>
            <a:ext cx="4474530" cy="4074752"/>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6315" y="2469607"/>
            <a:ext cx="4583561" cy="4074752"/>
          </a:xfrm>
          <a:prstGeom prst="rect">
            <a:avLst/>
          </a:prstGeom>
        </p:spPr>
      </p:pic>
      <p:sp>
        <p:nvSpPr>
          <p:cNvPr id="11" name="Rectangle 2">
            <a:extLst>
              <a:ext uri="{FF2B5EF4-FFF2-40B4-BE49-F238E27FC236}">
                <a16:creationId xmlns:a16="http://schemas.microsoft.com/office/drawing/2014/main" id="{B181AE9F-FB8E-42A8-9959-4EED60564145}"/>
              </a:ext>
            </a:extLst>
          </p:cNvPr>
          <p:cNvSpPr>
            <a:spLocks noChangeArrowheads="1"/>
          </p:cNvSpPr>
          <p:nvPr/>
        </p:nvSpPr>
        <p:spPr bwMode="auto">
          <a:xfrm>
            <a:off x="2409901" y="6549834"/>
            <a:ext cx="403965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fr-FR" altLang="fr-FR" sz="1200" dirty="0">
                <a:solidFill>
                  <a:srgbClr val="FF0000"/>
                </a:solidFill>
                <a:latin typeface="Berlin Sans FB" panose="020E0602020502020306" pitchFamily="34" charset="0"/>
              </a:rPr>
              <a:t>La dégradation des mangroves accentue l’érosion côtière</a:t>
            </a:r>
            <a:endParaRPr kumimoji="0" lang="fr-FR" altLang="fr-FR" sz="1200" b="0" i="0" u="none" strike="noStrike" cap="none" normalizeH="0" baseline="0" dirty="0">
              <a:ln>
                <a:noFill/>
              </a:ln>
              <a:solidFill>
                <a:srgbClr val="FF0000"/>
              </a:solidFill>
              <a:effectLst/>
              <a:latin typeface="Berlin Sans FB" panose="020E0602020502020306" pitchFamily="34" charset="0"/>
            </a:endParaRPr>
          </a:p>
        </p:txBody>
      </p:sp>
      <p:sp>
        <p:nvSpPr>
          <p:cNvPr id="12" name="Rectangle 2">
            <a:extLst>
              <a:ext uri="{FF2B5EF4-FFF2-40B4-BE49-F238E27FC236}">
                <a16:creationId xmlns:a16="http://schemas.microsoft.com/office/drawing/2014/main" id="{C39AAAA7-8D8D-4CC5-97AC-EDC5E7DD0EA8}"/>
              </a:ext>
            </a:extLst>
          </p:cNvPr>
          <p:cNvSpPr>
            <a:spLocks noChangeArrowheads="1"/>
          </p:cNvSpPr>
          <p:nvPr/>
        </p:nvSpPr>
        <p:spPr bwMode="auto">
          <a:xfrm>
            <a:off x="7166140" y="6550268"/>
            <a:ext cx="47109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fr-FR" altLang="fr-FR" sz="1200" dirty="0">
                <a:solidFill>
                  <a:srgbClr val="FF0000"/>
                </a:solidFill>
                <a:latin typeface="Berlin Sans FB" panose="020E0602020502020306" pitchFamily="34" charset="0"/>
              </a:rPr>
              <a:t>Sinistre </a:t>
            </a:r>
            <a:r>
              <a:rPr lang="fr-FR" altLang="fr-FR" sz="1200" dirty="0" smtClean="0">
                <a:solidFill>
                  <a:srgbClr val="FF0000"/>
                </a:solidFill>
                <a:latin typeface="Berlin Sans FB" panose="020E0602020502020306" pitchFamily="34" charset="0"/>
              </a:rPr>
              <a:t>des habitations des </a:t>
            </a:r>
            <a:r>
              <a:rPr lang="fr-FR" altLang="fr-FR" sz="1200" dirty="0">
                <a:solidFill>
                  <a:srgbClr val="FF0000"/>
                </a:solidFill>
                <a:latin typeface="Berlin Sans FB" panose="020E0602020502020306" pitchFamily="34" charset="0"/>
              </a:rPr>
              <a:t>communautés environnantes </a:t>
            </a:r>
            <a:endParaRPr kumimoji="0" lang="fr-FR" altLang="fr-FR" sz="1200" b="0" i="0" u="none" strike="noStrike" cap="none" normalizeH="0" baseline="0" dirty="0">
              <a:ln>
                <a:noFill/>
              </a:ln>
              <a:solidFill>
                <a:srgbClr val="FF0000"/>
              </a:solidFill>
              <a:effectLst/>
              <a:latin typeface="Berlin Sans FB" panose="020E0602020502020306" pitchFamily="34" charset="0"/>
            </a:endParaRPr>
          </a:p>
        </p:txBody>
      </p:sp>
    </p:spTree>
    <p:extLst>
      <p:ext uri="{BB962C8B-B14F-4D97-AF65-F5344CB8AC3E}">
        <p14:creationId xmlns:p14="http://schemas.microsoft.com/office/powerpoint/2010/main" val="6046226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M">
              <a:latin typeface="Arial" panose="020B0604020202020204" pitchFamily="34" charset="0"/>
              <a:cs typeface="Arial" panose="020B0604020202020204" pitchFamily="34" charset="0"/>
            </a:endParaRPr>
          </a:p>
        </p:txBody>
      </p:sp>
      <p:graphicFrame>
        <p:nvGraphicFramePr>
          <p:cNvPr id="6" name="Espace réservé du contenu 5"/>
          <p:cNvGraphicFramePr>
            <a:graphicFrameLocks noGrp="1"/>
          </p:cNvGraphicFramePr>
          <p:nvPr>
            <p:ph idx="1"/>
          </p:nvPr>
        </p:nvGraphicFramePr>
        <p:xfrm>
          <a:off x="838200" y="1825625"/>
          <a:ext cx="10515600" cy="111252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226142089"/>
                    </a:ext>
                  </a:extLst>
                </a:gridCol>
                <a:gridCol w="3505200">
                  <a:extLst>
                    <a:ext uri="{9D8B030D-6E8A-4147-A177-3AD203B41FA5}">
                      <a16:colId xmlns:a16="http://schemas.microsoft.com/office/drawing/2014/main" val="1915412943"/>
                    </a:ext>
                  </a:extLst>
                </a:gridCol>
                <a:gridCol w="3505200">
                  <a:extLst>
                    <a:ext uri="{9D8B030D-6E8A-4147-A177-3AD203B41FA5}">
                      <a16:colId xmlns:a16="http://schemas.microsoft.com/office/drawing/2014/main" val="3085163131"/>
                    </a:ext>
                  </a:extLst>
                </a:gridCol>
              </a:tblGrid>
              <a:tr h="370840">
                <a:tc>
                  <a:txBody>
                    <a:bodyPr/>
                    <a:lstStyle/>
                    <a:p>
                      <a:endParaRPr lang="fr-CM" dirty="0"/>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2011127145"/>
                  </a:ext>
                </a:extLst>
              </a:tr>
              <a:tr h="370840">
                <a:tc>
                  <a:txBody>
                    <a:bodyPr/>
                    <a:lstStyle/>
                    <a:p>
                      <a:endParaRPr lang="fr-CM"/>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2937322639"/>
                  </a:ext>
                </a:extLst>
              </a:tr>
              <a:tr h="370840">
                <a:tc>
                  <a:txBody>
                    <a:bodyPr/>
                    <a:lstStyle/>
                    <a:p>
                      <a:endParaRPr lang="fr-CM"/>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868070858"/>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962" y="0"/>
            <a:ext cx="12563962" cy="7128472"/>
          </a:xfrm>
          <a:prstGeom prst="rect">
            <a:avLst/>
          </a:prstGeom>
        </p:spPr>
      </p:pic>
      <p:sp>
        <p:nvSpPr>
          <p:cNvPr id="21" name="ZoneTexte 20"/>
          <p:cNvSpPr txBox="1"/>
          <p:nvPr/>
        </p:nvSpPr>
        <p:spPr>
          <a:xfrm>
            <a:off x="1854552" y="0"/>
            <a:ext cx="718457" cy="400110"/>
          </a:xfrm>
          <a:prstGeom prst="rect">
            <a:avLst/>
          </a:prstGeom>
          <a:solidFill>
            <a:schemeClr val="accent4"/>
          </a:solidFill>
        </p:spPr>
        <p:txBody>
          <a:bodyPr wrap="square" rtlCol="0">
            <a:spAutoFit/>
          </a:bodyPr>
          <a:lstStyle/>
          <a:p>
            <a:r>
              <a:rPr lang="fr-FR" sz="2000" b="1" dirty="0" smtClean="0"/>
              <a:t>8/19</a:t>
            </a:r>
            <a:endParaRPr lang="fr-FR" sz="2000" b="1" dirty="0"/>
          </a:p>
        </p:txBody>
      </p:sp>
      <p:sp>
        <p:nvSpPr>
          <p:cNvPr id="8" name="Rectangle 2"/>
          <p:cNvSpPr>
            <a:spLocks noChangeArrowheads="1"/>
          </p:cNvSpPr>
          <p:nvPr/>
        </p:nvSpPr>
        <p:spPr bwMode="auto">
          <a:xfrm>
            <a:off x="1567780" y="1286630"/>
            <a:ext cx="997602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lgn="just" eaLnBrk="0" fontAlgn="base" hangingPunct="0">
              <a:spcBef>
                <a:spcPct val="0"/>
              </a:spcBef>
              <a:spcAft>
                <a:spcPct val="0"/>
              </a:spcAft>
              <a:buFont typeface="Wingdings" panose="05000000000000000000" pitchFamily="2" charset="2"/>
              <a:buChar char="q"/>
            </a:pPr>
            <a:r>
              <a:rPr kumimoji="0" lang="fr-FR" altLang="fr-FR" sz="1400" b="1" i="0" u="none" strike="noStrike" cap="none" normalizeH="0" baseline="0" dirty="0">
                <a:ln>
                  <a:noFill/>
                </a:ln>
                <a:solidFill>
                  <a:srgbClr val="FF0000"/>
                </a:solidFill>
                <a:effectLst/>
                <a:latin typeface="Segaon Soft Medium" panose="020F0603030302020204" pitchFamily="34" charset="0"/>
              </a:rPr>
              <a:t>La pollution par les eaux de Ballast : </a:t>
            </a:r>
            <a:r>
              <a:rPr lang="fr-FR" sz="1400" dirty="0">
                <a:latin typeface="Segaon Soft Medium" panose="020F0603030302020204" pitchFamily="34" charset="0"/>
              </a:rPr>
              <a:t>les eaux de Ballast bien qu’essentielles pour une meilleure navigation, posent de sérieux problèmes économiques et de santé, en raison des multiples espèces marines invasives (Micro-invertébrés, kystes, œufs, bactéries, larves, etc) transportées dans les navires</a:t>
            </a:r>
            <a:endParaRPr kumimoji="0" lang="fr-FR" altLang="fr-FR" sz="1400" b="0" i="0" u="none" strike="noStrike" cap="none" normalizeH="0" baseline="0" dirty="0">
              <a:ln>
                <a:noFill/>
              </a:ln>
              <a:effectLst/>
              <a:latin typeface="Segaon Soft Medium" panose="020F0603030302020204" pitchFamily="34" charset="0"/>
            </a:endParaRPr>
          </a:p>
        </p:txBody>
      </p:sp>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8552" y="2381884"/>
            <a:ext cx="4642237" cy="4045809"/>
          </a:xfrm>
          <a:prstGeom prst="rect">
            <a:avLst/>
          </a:prstGeom>
        </p:spPr>
      </p:pic>
      <p:pic>
        <p:nvPicPr>
          <p:cNvPr id="10" name="Image 9"/>
          <p:cNvPicPr>
            <a:picLocks noChangeAspect="1"/>
          </p:cNvPicPr>
          <p:nvPr/>
        </p:nvPicPr>
        <p:blipFill>
          <a:blip r:embed="rId5"/>
          <a:stretch>
            <a:fillRect/>
          </a:stretch>
        </p:blipFill>
        <p:spPr>
          <a:xfrm>
            <a:off x="6480798" y="2381885"/>
            <a:ext cx="5277617" cy="3644400"/>
          </a:xfrm>
          <a:prstGeom prst="rect">
            <a:avLst/>
          </a:prstGeom>
        </p:spPr>
      </p:pic>
      <p:sp>
        <p:nvSpPr>
          <p:cNvPr id="13" name="Rectangle 2"/>
          <p:cNvSpPr>
            <a:spLocks noChangeArrowheads="1"/>
          </p:cNvSpPr>
          <p:nvPr/>
        </p:nvSpPr>
        <p:spPr bwMode="auto">
          <a:xfrm>
            <a:off x="2931549" y="6510831"/>
            <a:ext cx="189060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fr-FR" altLang="fr-FR" sz="1200" dirty="0">
                <a:solidFill>
                  <a:srgbClr val="FF0000"/>
                </a:solidFill>
                <a:latin typeface="Berlin Sans FB" panose="020E0602020502020306" pitchFamily="34" charset="0"/>
              </a:rPr>
              <a:t>Opération de déballastage</a:t>
            </a:r>
            <a:endParaRPr kumimoji="0" lang="fr-FR" altLang="fr-FR" sz="1200" b="0" i="0" u="none" strike="noStrike" cap="none" normalizeH="0" baseline="0" dirty="0">
              <a:ln>
                <a:noFill/>
              </a:ln>
              <a:solidFill>
                <a:srgbClr val="FF0000"/>
              </a:solidFill>
              <a:effectLst/>
              <a:latin typeface="Berlin Sans FB" panose="020E0602020502020306" pitchFamily="34" charset="0"/>
            </a:endParaRPr>
          </a:p>
        </p:txBody>
      </p:sp>
      <p:sp>
        <p:nvSpPr>
          <p:cNvPr id="14" name="Rectangle 2"/>
          <p:cNvSpPr>
            <a:spLocks noChangeArrowheads="1"/>
          </p:cNvSpPr>
          <p:nvPr/>
        </p:nvSpPr>
        <p:spPr bwMode="auto">
          <a:xfrm>
            <a:off x="8151963" y="6510831"/>
            <a:ext cx="223416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fr-FR" altLang="fr-FR" sz="1200" dirty="0">
                <a:solidFill>
                  <a:srgbClr val="FF0000"/>
                </a:solidFill>
                <a:latin typeface="Berlin Sans FB" panose="020E0602020502020306" pitchFamily="34" charset="0"/>
              </a:rPr>
              <a:t>Echanges d’espèces (invasives)</a:t>
            </a:r>
            <a:endParaRPr kumimoji="0" lang="fr-FR" altLang="fr-FR" sz="1200" b="0" i="0" u="none" strike="noStrike" cap="none" normalizeH="0" baseline="0" dirty="0">
              <a:ln>
                <a:noFill/>
              </a:ln>
              <a:solidFill>
                <a:srgbClr val="FF0000"/>
              </a:solidFill>
              <a:effectLst/>
              <a:latin typeface="Berlin Sans FB" panose="020E0602020502020306" pitchFamily="34" charset="0"/>
            </a:endParaRPr>
          </a:p>
        </p:txBody>
      </p:sp>
      <p:sp>
        <p:nvSpPr>
          <p:cNvPr id="29" name="Rectangle 28"/>
          <p:cNvSpPr/>
          <p:nvPr/>
        </p:nvSpPr>
        <p:spPr>
          <a:xfrm>
            <a:off x="2886190" y="200055"/>
            <a:ext cx="5708410" cy="646331"/>
          </a:xfrm>
          <a:prstGeom prst="rect">
            <a:avLst/>
          </a:prstGeom>
          <a:solidFill>
            <a:schemeClr val="accent6">
              <a:lumMod val="40000"/>
              <a:lumOff val="60000"/>
            </a:schemeClr>
          </a:solidFill>
        </p:spPr>
        <p:txBody>
          <a:bodyPr wrap="square">
            <a:spAutoFit/>
          </a:bodyPr>
          <a:lstStyle/>
          <a:p>
            <a:pPr algn="ctr">
              <a:spcBef>
                <a:spcPts val="300"/>
              </a:spcBef>
              <a:spcAft>
                <a:spcPts val="300"/>
              </a:spcAft>
              <a:buClr>
                <a:srgbClr val="0070C0"/>
              </a:buClr>
            </a:pPr>
            <a:r>
              <a:rPr lang="fr-FR" b="1" dirty="0" smtClean="0">
                <a:solidFill>
                  <a:srgbClr val="002060"/>
                </a:solidFill>
                <a:latin typeface="Berlin Sans FB" panose="020E0602020502020306" pitchFamily="34" charset="0"/>
                <a:ea typeface="Calibri" panose="020F0502020204030204" pitchFamily="34" charset="0"/>
                <a:cs typeface="Times New Roman" panose="02020603050405020304" pitchFamily="18" charset="0"/>
              </a:rPr>
              <a:t>II</a:t>
            </a:r>
            <a:r>
              <a:rPr lang="fr-FR" b="1" dirty="0">
                <a:solidFill>
                  <a:srgbClr val="002060"/>
                </a:solidFill>
                <a:latin typeface="Berlin Sans FB" panose="020E0602020502020306" pitchFamily="34" charset="0"/>
                <a:ea typeface="Calibri" panose="020F0502020204030204" pitchFamily="34" charset="0"/>
                <a:cs typeface="Times New Roman" panose="02020603050405020304" pitchFamily="18" charset="0"/>
              </a:rPr>
              <a:t>. Principaux défis et problèmes du milieu maritime portuaire</a:t>
            </a:r>
            <a:endParaRPr lang="fr-FR" b="1" dirty="0">
              <a:solidFill>
                <a:srgbClr val="7030A0"/>
              </a:solidFill>
              <a:latin typeface="Berlin Sans FB" panose="020E0602020502020306" pitchFamily="34" charset="0"/>
            </a:endParaRPr>
          </a:p>
        </p:txBody>
      </p:sp>
    </p:spTree>
    <p:extLst>
      <p:ext uri="{BB962C8B-B14F-4D97-AF65-F5344CB8AC3E}">
        <p14:creationId xmlns:p14="http://schemas.microsoft.com/office/powerpoint/2010/main" val="2984948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M">
              <a:latin typeface="Arial" panose="020B0604020202020204" pitchFamily="34" charset="0"/>
              <a:cs typeface="Arial" panose="020B0604020202020204" pitchFamily="34" charset="0"/>
            </a:endParaRPr>
          </a:p>
        </p:txBody>
      </p:sp>
      <p:graphicFrame>
        <p:nvGraphicFramePr>
          <p:cNvPr id="6" name="Espace réservé du contenu 5"/>
          <p:cNvGraphicFramePr>
            <a:graphicFrameLocks noGrp="1"/>
          </p:cNvGraphicFramePr>
          <p:nvPr>
            <p:ph idx="1"/>
          </p:nvPr>
        </p:nvGraphicFramePr>
        <p:xfrm>
          <a:off x="838200" y="1825625"/>
          <a:ext cx="10515600" cy="111252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226142089"/>
                    </a:ext>
                  </a:extLst>
                </a:gridCol>
                <a:gridCol w="3505200">
                  <a:extLst>
                    <a:ext uri="{9D8B030D-6E8A-4147-A177-3AD203B41FA5}">
                      <a16:colId xmlns:a16="http://schemas.microsoft.com/office/drawing/2014/main" val="1915412943"/>
                    </a:ext>
                  </a:extLst>
                </a:gridCol>
                <a:gridCol w="3505200">
                  <a:extLst>
                    <a:ext uri="{9D8B030D-6E8A-4147-A177-3AD203B41FA5}">
                      <a16:colId xmlns:a16="http://schemas.microsoft.com/office/drawing/2014/main" val="3085163131"/>
                    </a:ext>
                  </a:extLst>
                </a:gridCol>
              </a:tblGrid>
              <a:tr h="370840">
                <a:tc>
                  <a:txBody>
                    <a:bodyPr/>
                    <a:lstStyle/>
                    <a:p>
                      <a:endParaRPr lang="fr-CM" dirty="0"/>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2011127145"/>
                  </a:ext>
                </a:extLst>
              </a:tr>
              <a:tr h="370840">
                <a:tc>
                  <a:txBody>
                    <a:bodyPr/>
                    <a:lstStyle/>
                    <a:p>
                      <a:endParaRPr lang="fr-CM"/>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2937322639"/>
                  </a:ext>
                </a:extLst>
              </a:tr>
              <a:tr h="370840">
                <a:tc>
                  <a:txBody>
                    <a:bodyPr/>
                    <a:lstStyle/>
                    <a:p>
                      <a:endParaRPr lang="fr-CM"/>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868070858"/>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137" y="0"/>
            <a:ext cx="12563962" cy="7128472"/>
          </a:xfrm>
          <a:prstGeom prst="rect">
            <a:avLst/>
          </a:prstGeom>
        </p:spPr>
      </p:pic>
      <p:sp>
        <p:nvSpPr>
          <p:cNvPr id="21" name="ZoneTexte 20"/>
          <p:cNvSpPr txBox="1"/>
          <p:nvPr/>
        </p:nvSpPr>
        <p:spPr>
          <a:xfrm>
            <a:off x="1858385" y="145379"/>
            <a:ext cx="718457" cy="400110"/>
          </a:xfrm>
          <a:prstGeom prst="rect">
            <a:avLst/>
          </a:prstGeom>
          <a:solidFill>
            <a:schemeClr val="accent4"/>
          </a:solidFill>
        </p:spPr>
        <p:txBody>
          <a:bodyPr wrap="square" rtlCol="0">
            <a:spAutoFit/>
          </a:bodyPr>
          <a:lstStyle/>
          <a:p>
            <a:r>
              <a:rPr lang="fr-FR" sz="2000" b="1" dirty="0" smtClean="0"/>
              <a:t>9/19</a:t>
            </a:r>
            <a:endParaRPr lang="fr-FR" sz="2000" b="1" dirty="0"/>
          </a:p>
        </p:txBody>
      </p:sp>
      <p:sp>
        <p:nvSpPr>
          <p:cNvPr id="15" name="Rectangle 2"/>
          <p:cNvSpPr>
            <a:spLocks noChangeArrowheads="1"/>
          </p:cNvSpPr>
          <p:nvPr/>
        </p:nvSpPr>
        <p:spPr bwMode="auto">
          <a:xfrm>
            <a:off x="1570834" y="1437933"/>
            <a:ext cx="998393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lgn="just" eaLnBrk="0" fontAlgn="base" hangingPunct="0">
              <a:spcBef>
                <a:spcPct val="0"/>
              </a:spcBef>
              <a:spcAft>
                <a:spcPct val="0"/>
              </a:spcAft>
              <a:buFont typeface="Wingdings" panose="05000000000000000000" pitchFamily="2" charset="2"/>
              <a:buChar char="q"/>
            </a:pPr>
            <a:r>
              <a:rPr kumimoji="0" lang="fr-FR" altLang="fr-FR" sz="1400" b="1" i="0" u="none" strike="noStrike" cap="none" normalizeH="0" baseline="0" dirty="0">
                <a:ln>
                  <a:noFill/>
                </a:ln>
                <a:solidFill>
                  <a:srgbClr val="FF0000"/>
                </a:solidFill>
                <a:effectLst/>
                <a:latin typeface="Segaon Soft Medium" panose="020F0603030302020204" pitchFamily="34" charset="0"/>
              </a:rPr>
              <a:t>La pollution industrielle : </a:t>
            </a:r>
            <a:r>
              <a:rPr kumimoji="0" lang="fr-FR" altLang="fr-FR" sz="1400" b="0" i="0" u="none" strike="noStrike" cap="none" normalizeH="0" baseline="0" dirty="0">
                <a:ln>
                  <a:noFill/>
                </a:ln>
                <a:solidFill>
                  <a:schemeClr val="tx1"/>
                </a:solidFill>
                <a:effectLst/>
                <a:latin typeface="Segaon Soft Medium" panose="020F0603030302020204" pitchFamily="34" charset="0"/>
              </a:rPr>
              <a:t>la multiplicité des industries présentes sur la plateforme portuaire contribue fortement à la modification des conditions écologiques des</a:t>
            </a:r>
            <a:r>
              <a:rPr kumimoji="0" lang="fr-FR" altLang="fr-FR" sz="1400" b="0" i="0" u="none" strike="noStrike" cap="none" normalizeH="0" dirty="0">
                <a:ln>
                  <a:noFill/>
                </a:ln>
                <a:solidFill>
                  <a:schemeClr val="tx1"/>
                </a:solidFill>
                <a:effectLst/>
                <a:latin typeface="Segaon Soft Medium" panose="020F0603030302020204" pitchFamily="34" charset="0"/>
              </a:rPr>
              <a:t> plans d’eau portuaires, du fait de l’insuffisance des moyens de prétraitement des effluents produits en amont et de gestion des déchets. Aussi, lors des manutentions, l’on observe quelques cas de déversements de produits pouvant altérer la qualité physicochimique des eaux.</a:t>
            </a:r>
            <a:r>
              <a:rPr kumimoji="0" lang="fr-FR" altLang="fr-FR" sz="1400" b="0" i="0" u="none" strike="noStrike" cap="none" normalizeH="0" baseline="0" dirty="0">
                <a:ln>
                  <a:noFill/>
                </a:ln>
                <a:solidFill>
                  <a:schemeClr val="tx1"/>
                </a:solidFill>
                <a:effectLst/>
                <a:latin typeface="Segaon Soft Medium" panose="020F0603030302020204" pitchFamily="34" charset="0"/>
              </a:rPr>
              <a:t> </a:t>
            </a:r>
          </a:p>
        </p:txBody>
      </p:sp>
      <p:pic>
        <p:nvPicPr>
          <p:cNvPr id="16" name="Image 15" descr="C:\Users\jbembe\Desktop\PAD 2023\ACTIVITES DU SPEM 2023\DESCENTES D'INSPECTION DES PLANS D'EAU PORTUAIRES\1ere DESCENTE MOIS DE MARS\IMAGES\IMG_20230331_104824_77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4552" y="2639313"/>
            <a:ext cx="4708249" cy="3967882"/>
          </a:xfrm>
          <a:prstGeom prst="rect">
            <a:avLst/>
          </a:prstGeom>
          <a:noFill/>
          <a:ln>
            <a:noFill/>
          </a:ln>
        </p:spPr>
      </p:pic>
      <p:pic>
        <p:nvPicPr>
          <p:cNvPr id="18" name="Image 17" descr="J:\Dossier Didier Kenfack\IMG_20250625_09583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55543" y="2639312"/>
            <a:ext cx="4970292" cy="3967883"/>
          </a:xfrm>
          <a:prstGeom prst="rect">
            <a:avLst/>
          </a:prstGeom>
          <a:noFill/>
          <a:ln>
            <a:noFill/>
          </a:ln>
        </p:spPr>
      </p:pic>
      <p:sp>
        <p:nvSpPr>
          <p:cNvPr id="19" name="Rectangle 2"/>
          <p:cNvSpPr>
            <a:spLocks noChangeArrowheads="1"/>
          </p:cNvSpPr>
          <p:nvPr/>
        </p:nvSpPr>
        <p:spPr bwMode="auto">
          <a:xfrm>
            <a:off x="2934573" y="6607195"/>
            <a:ext cx="230509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fr-FR" altLang="fr-FR" sz="1200" dirty="0">
                <a:solidFill>
                  <a:srgbClr val="FF0000"/>
                </a:solidFill>
                <a:latin typeface="Berlin Sans FB" panose="020E0602020502020306" pitchFamily="34" charset="0"/>
              </a:rPr>
              <a:t>Clinker à quai, Poste 52 (2022)</a:t>
            </a:r>
            <a:endParaRPr kumimoji="0" lang="fr-FR" altLang="fr-FR" sz="1200" b="0" i="0" u="none" strike="noStrike" cap="none" normalizeH="0" baseline="0" dirty="0">
              <a:ln>
                <a:noFill/>
              </a:ln>
              <a:solidFill>
                <a:srgbClr val="FF0000"/>
              </a:solidFill>
              <a:effectLst/>
              <a:latin typeface="Berlin Sans FB" panose="020E0602020502020306" pitchFamily="34" charset="0"/>
            </a:endParaRPr>
          </a:p>
        </p:txBody>
      </p:sp>
      <p:sp>
        <p:nvSpPr>
          <p:cNvPr id="20" name="Rectangle 2"/>
          <p:cNvSpPr>
            <a:spLocks noChangeArrowheads="1"/>
          </p:cNvSpPr>
          <p:nvPr/>
        </p:nvSpPr>
        <p:spPr bwMode="auto">
          <a:xfrm>
            <a:off x="7119538" y="6607196"/>
            <a:ext cx="479099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fr-FR" altLang="fr-FR" sz="1200" dirty="0">
                <a:solidFill>
                  <a:srgbClr val="FF0000"/>
                </a:solidFill>
                <a:latin typeface="Berlin Sans FB" panose="020E0602020502020306" pitchFamily="34" charset="0"/>
              </a:rPr>
              <a:t>Nuage de poussière de clinker lors de la manutention (25 juin 2025)</a:t>
            </a:r>
            <a:endParaRPr kumimoji="0" lang="fr-FR" altLang="fr-FR" sz="1200" b="0" i="0" u="none" strike="noStrike" cap="none" normalizeH="0" baseline="0" dirty="0">
              <a:ln>
                <a:noFill/>
              </a:ln>
              <a:solidFill>
                <a:srgbClr val="FF0000"/>
              </a:solidFill>
              <a:effectLst/>
              <a:latin typeface="Berlin Sans FB" panose="020E0602020502020306" pitchFamily="34" charset="0"/>
            </a:endParaRPr>
          </a:p>
        </p:txBody>
      </p:sp>
      <p:sp>
        <p:nvSpPr>
          <p:cNvPr id="29" name="Rectangle 28"/>
          <p:cNvSpPr/>
          <p:nvPr/>
        </p:nvSpPr>
        <p:spPr>
          <a:xfrm>
            <a:off x="3171639" y="145379"/>
            <a:ext cx="5708410" cy="646331"/>
          </a:xfrm>
          <a:prstGeom prst="rect">
            <a:avLst/>
          </a:prstGeom>
          <a:solidFill>
            <a:schemeClr val="accent6">
              <a:lumMod val="40000"/>
              <a:lumOff val="60000"/>
            </a:schemeClr>
          </a:solidFill>
        </p:spPr>
        <p:txBody>
          <a:bodyPr wrap="square">
            <a:spAutoFit/>
          </a:bodyPr>
          <a:lstStyle/>
          <a:p>
            <a:pPr algn="ctr">
              <a:spcBef>
                <a:spcPts val="300"/>
              </a:spcBef>
              <a:spcAft>
                <a:spcPts val="300"/>
              </a:spcAft>
              <a:buClr>
                <a:srgbClr val="0070C0"/>
              </a:buClr>
            </a:pPr>
            <a:r>
              <a:rPr lang="fr-FR" b="1" dirty="0" smtClean="0">
                <a:solidFill>
                  <a:srgbClr val="002060"/>
                </a:solidFill>
                <a:latin typeface="Berlin Sans FB" panose="020E0602020502020306" pitchFamily="34" charset="0"/>
                <a:ea typeface="Calibri" panose="020F0502020204030204" pitchFamily="34" charset="0"/>
                <a:cs typeface="Times New Roman" panose="02020603050405020304" pitchFamily="18" charset="0"/>
              </a:rPr>
              <a:t>II</a:t>
            </a:r>
            <a:r>
              <a:rPr lang="fr-FR" b="1" dirty="0">
                <a:solidFill>
                  <a:srgbClr val="002060"/>
                </a:solidFill>
                <a:latin typeface="Berlin Sans FB" panose="020E0602020502020306" pitchFamily="34" charset="0"/>
                <a:ea typeface="Calibri" panose="020F0502020204030204" pitchFamily="34" charset="0"/>
                <a:cs typeface="Times New Roman" panose="02020603050405020304" pitchFamily="18" charset="0"/>
              </a:rPr>
              <a:t>. Principaux défis et problèmes du milieu maritime portuaire</a:t>
            </a:r>
            <a:endParaRPr lang="fr-FR" b="1" dirty="0">
              <a:solidFill>
                <a:srgbClr val="7030A0"/>
              </a:solidFill>
              <a:latin typeface="Berlin Sans FB" panose="020E0602020502020306" pitchFamily="34" charset="0"/>
            </a:endParaRPr>
          </a:p>
        </p:txBody>
      </p:sp>
    </p:spTree>
    <p:extLst>
      <p:ext uri="{BB962C8B-B14F-4D97-AF65-F5344CB8AC3E}">
        <p14:creationId xmlns:p14="http://schemas.microsoft.com/office/powerpoint/2010/main" val="1107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M">
              <a:latin typeface="Arial" panose="020B0604020202020204" pitchFamily="34" charset="0"/>
              <a:cs typeface="Arial" panose="020B0604020202020204" pitchFamily="34" charset="0"/>
            </a:endParaRPr>
          </a:p>
        </p:txBody>
      </p:sp>
      <p:graphicFrame>
        <p:nvGraphicFramePr>
          <p:cNvPr id="6" name="Espace réservé du contenu 5"/>
          <p:cNvGraphicFramePr>
            <a:graphicFrameLocks noGrp="1"/>
          </p:cNvGraphicFramePr>
          <p:nvPr>
            <p:ph idx="1"/>
          </p:nvPr>
        </p:nvGraphicFramePr>
        <p:xfrm>
          <a:off x="838200" y="1825625"/>
          <a:ext cx="10515600" cy="111252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226142089"/>
                    </a:ext>
                  </a:extLst>
                </a:gridCol>
                <a:gridCol w="3505200">
                  <a:extLst>
                    <a:ext uri="{9D8B030D-6E8A-4147-A177-3AD203B41FA5}">
                      <a16:colId xmlns:a16="http://schemas.microsoft.com/office/drawing/2014/main" val="1915412943"/>
                    </a:ext>
                  </a:extLst>
                </a:gridCol>
                <a:gridCol w="3505200">
                  <a:extLst>
                    <a:ext uri="{9D8B030D-6E8A-4147-A177-3AD203B41FA5}">
                      <a16:colId xmlns:a16="http://schemas.microsoft.com/office/drawing/2014/main" val="3085163131"/>
                    </a:ext>
                  </a:extLst>
                </a:gridCol>
              </a:tblGrid>
              <a:tr h="370840">
                <a:tc>
                  <a:txBody>
                    <a:bodyPr/>
                    <a:lstStyle/>
                    <a:p>
                      <a:endParaRPr lang="fr-CM" dirty="0"/>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2011127145"/>
                  </a:ext>
                </a:extLst>
              </a:tr>
              <a:tr h="370840">
                <a:tc>
                  <a:txBody>
                    <a:bodyPr/>
                    <a:lstStyle/>
                    <a:p>
                      <a:endParaRPr lang="fr-CM"/>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2937322639"/>
                  </a:ext>
                </a:extLst>
              </a:tr>
              <a:tr h="370840">
                <a:tc>
                  <a:txBody>
                    <a:bodyPr/>
                    <a:lstStyle/>
                    <a:p>
                      <a:endParaRPr lang="fr-CM"/>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868070858"/>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962" y="0"/>
            <a:ext cx="12563962" cy="7128472"/>
          </a:xfrm>
          <a:prstGeom prst="rect">
            <a:avLst/>
          </a:prstGeom>
        </p:spPr>
      </p:pic>
      <p:sp>
        <p:nvSpPr>
          <p:cNvPr id="21" name="ZoneTexte 20"/>
          <p:cNvSpPr txBox="1"/>
          <p:nvPr/>
        </p:nvSpPr>
        <p:spPr>
          <a:xfrm>
            <a:off x="1858385" y="97602"/>
            <a:ext cx="884561" cy="400110"/>
          </a:xfrm>
          <a:prstGeom prst="rect">
            <a:avLst/>
          </a:prstGeom>
          <a:solidFill>
            <a:schemeClr val="accent4"/>
          </a:solidFill>
        </p:spPr>
        <p:txBody>
          <a:bodyPr wrap="square" rtlCol="0">
            <a:spAutoFit/>
          </a:bodyPr>
          <a:lstStyle/>
          <a:p>
            <a:r>
              <a:rPr lang="fr-FR" sz="2000" b="1" dirty="0" smtClean="0"/>
              <a:t>10/19</a:t>
            </a:r>
            <a:endParaRPr lang="fr-FR" sz="2000" b="1" dirty="0"/>
          </a:p>
        </p:txBody>
      </p:sp>
      <p:sp>
        <p:nvSpPr>
          <p:cNvPr id="22" name="Rectangle 2"/>
          <p:cNvSpPr>
            <a:spLocks noChangeArrowheads="1"/>
          </p:cNvSpPr>
          <p:nvPr/>
        </p:nvSpPr>
        <p:spPr bwMode="auto">
          <a:xfrm>
            <a:off x="1537853" y="1256753"/>
            <a:ext cx="1012881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lgn="just" eaLnBrk="0" fontAlgn="base" hangingPunct="0">
              <a:spcBef>
                <a:spcPct val="0"/>
              </a:spcBef>
              <a:spcAft>
                <a:spcPct val="0"/>
              </a:spcAft>
              <a:buFont typeface="Wingdings" panose="05000000000000000000" pitchFamily="2" charset="2"/>
              <a:buChar char="q"/>
            </a:pPr>
            <a:r>
              <a:rPr kumimoji="0" lang="fr-FR" altLang="fr-FR" sz="1400" b="1" i="0" u="none" strike="noStrike" cap="none" normalizeH="0" baseline="0" dirty="0">
                <a:ln>
                  <a:noFill/>
                </a:ln>
                <a:solidFill>
                  <a:srgbClr val="FF0000"/>
                </a:solidFill>
                <a:effectLst/>
                <a:latin typeface="Segaon Soft Medium" panose="020F0603030302020204" pitchFamily="34" charset="0"/>
              </a:rPr>
              <a:t>La pollution par les eaux </a:t>
            </a:r>
            <a:r>
              <a:rPr lang="fr-FR" altLang="fr-FR" sz="1400" b="1" dirty="0" smtClean="0">
                <a:solidFill>
                  <a:srgbClr val="FF0000"/>
                </a:solidFill>
                <a:latin typeface="Segaon Soft Medium" panose="020F0603030302020204" pitchFamily="34" charset="0"/>
              </a:rPr>
              <a:t>usées municipales </a:t>
            </a:r>
            <a:r>
              <a:rPr lang="fr-FR" altLang="fr-FR" sz="1400" b="1" dirty="0">
                <a:solidFill>
                  <a:srgbClr val="FF0000"/>
                </a:solidFill>
                <a:latin typeface="Segaon Soft Medium" panose="020F0603030302020204" pitchFamily="34" charset="0"/>
              </a:rPr>
              <a:t>et </a:t>
            </a:r>
            <a:r>
              <a:rPr kumimoji="0" lang="fr-FR" altLang="fr-FR" sz="1400" b="1" i="0" u="none" strike="noStrike" cap="none" normalizeH="0" baseline="0" dirty="0" smtClean="0">
                <a:ln>
                  <a:noFill/>
                </a:ln>
                <a:solidFill>
                  <a:srgbClr val="FF0000"/>
                </a:solidFill>
                <a:effectLst/>
                <a:latin typeface="Segaon Soft Medium" panose="020F0603030302020204" pitchFamily="34" charset="0"/>
              </a:rPr>
              <a:t>les déchets solides </a:t>
            </a:r>
            <a:r>
              <a:rPr kumimoji="0" lang="fr-FR" altLang="fr-FR" sz="1400" b="1" i="0" u="none" strike="noStrike" cap="none" normalizeH="0" baseline="0" dirty="0">
                <a:ln>
                  <a:noFill/>
                </a:ln>
                <a:solidFill>
                  <a:srgbClr val="FF0000"/>
                </a:solidFill>
                <a:effectLst/>
                <a:latin typeface="Segaon Soft Medium" panose="020F0603030302020204" pitchFamily="34" charset="0"/>
              </a:rPr>
              <a:t>: </a:t>
            </a:r>
            <a:r>
              <a:rPr kumimoji="0" lang="fr-FR" altLang="fr-FR" sz="1400" b="0" i="0" u="none" strike="noStrike" cap="none" normalizeH="0" baseline="0" dirty="0">
                <a:ln>
                  <a:noFill/>
                </a:ln>
                <a:solidFill>
                  <a:schemeClr val="tx1"/>
                </a:solidFill>
                <a:effectLst/>
                <a:latin typeface="Segaon Soft Medium" panose="020F0603030302020204" pitchFamily="34" charset="0"/>
              </a:rPr>
              <a:t>le Port de Douala étant situé en aval de la ville hyponyme, l’ensemble des eaux municipales se retrouvent dans le domaine maritime portuaire, altérant ainsi sa qualité et causant de</a:t>
            </a:r>
            <a:r>
              <a:rPr kumimoji="0" lang="fr-FR" altLang="fr-FR" sz="1400" b="0" i="0" u="none" strike="noStrike" cap="none" normalizeH="0" dirty="0">
                <a:ln>
                  <a:noFill/>
                </a:ln>
                <a:solidFill>
                  <a:schemeClr val="tx1"/>
                </a:solidFill>
                <a:effectLst/>
                <a:latin typeface="Segaon Soft Medium" panose="020F0603030302020204" pitchFamily="34" charset="0"/>
              </a:rPr>
              <a:t> sérieux dommages à l’environnement. </a:t>
            </a:r>
            <a:endParaRPr kumimoji="0" lang="fr-FR" altLang="fr-FR" sz="1400" b="0" i="0" u="none" strike="noStrike" cap="none" normalizeH="0" baseline="0" dirty="0">
              <a:ln>
                <a:noFill/>
              </a:ln>
              <a:solidFill>
                <a:schemeClr val="tx1"/>
              </a:solidFill>
              <a:effectLst/>
              <a:latin typeface="Segaon Soft Medium" panose="020F0603030302020204" pitchFamily="34" charset="0"/>
            </a:endParaRPr>
          </a:p>
        </p:txBody>
      </p:sp>
      <p:pic>
        <p:nvPicPr>
          <p:cNvPr id="25" name="Image 24" descr="J:\Dossier Didier Kenfack\IMG_20250625_08353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8661" y="2102159"/>
            <a:ext cx="4913801" cy="4376415"/>
          </a:xfrm>
          <a:prstGeom prst="rect">
            <a:avLst/>
          </a:prstGeom>
          <a:noFill/>
          <a:ln>
            <a:noFill/>
          </a:ln>
        </p:spPr>
      </p:pic>
      <p:pic>
        <p:nvPicPr>
          <p:cNvPr id="26" name="Imag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2867" y="2102160"/>
            <a:ext cx="4913801" cy="4376414"/>
          </a:xfrm>
          <a:prstGeom prst="rect">
            <a:avLst/>
          </a:prstGeom>
        </p:spPr>
      </p:pic>
      <p:sp>
        <p:nvSpPr>
          <p:cNvPr id="27" name="Rectangle 2"/>
          <p:cNvSpPr>
            <a:spLocks noChangeArrowheads="1"/>
          </p:cNvSpPr>
          <p:nvPr/>
        </p:nvSpPr>
        <p:spPr bwMode="auto">
          <a:xfrm>
            <a:off x="4286306" y="6417342"/>
            <a:ext cx="473231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fr-FR" altLang="fr-FR" sz="1200" dirty="0">
                <a:solidFill>
                  <a:srgbClr val="FF0000"/>
                </a:solidFill>
                <a:latin typeface="Berlin Sans FB" panose="020E0602020502020306" pitchFamily="34" charset="0"/>
              </a:rPr>
              <a:t>Exutoires des drains municipaux débouchant dans le domaine portuaire</a:t>
            </a:r>
            <a:endParaRPr kumimoji="0" lang="fr-FR" altLang="fr-FR" sz="1200" b="0" i="0" u="none" strike="noStrike" cap="none" normalizeH="0" baseline="0" dirty="0">
              <a:ln>
                <a:noFill/>
              </a:ln>
              <a:solidFill>
                <a:srgbClr val="FF0000"/>
              </a:solidFill>
              <a:effectLst/>
              <a:latin typeface="Berlin Sans FB" panose="020E0602020502020306" pitchFamily="34" charset="0"/>
            </a:endParaRPr>
          </a:p>
        </p:txBody>
      </p:sp>
      <p:sp>
        <p:nvSpPr>
          <p:cNvPr id="29" name="Rectangle 28"/>
          <p:cNvSpPr/>
          <p:nvPr/>
        </p:nvSpPr>
        <p:spPr>
          <a:xfrm>
            <a:off x="3055814" y="200055"/>
            <a:ext cx="5708410" cy="646331"/>
          </a:xfrm>
          <a:prstGeom prst="rect">
            <a:avLst/>
          </a:prstGeom>
          <a:solidFill>
            <a:schemeClr val="accent6">
              <a:lumMod val="40000"/>
              <a:lumOff val="60000"/>
            </a:schemeClr>
          </a:solidFill>
        </p:spPr>
        <p:txBody>
          <a:bodyPr wrap="square">
            <a:spAutoFit/>
          </a:bodyPr>
          <a:lstStyle/>
          <a:p>
            <a:pPr algn="ctr">
              <a:spcBef>
                <a:spcPts val="300"/>
              </a:spcBef>
              <a:spcAft>
                <a:spcPts val="300"/>
              </a:spcAft>
              <a:buClr>
                <a:srgbClr val="0070C0"/>
              </a:buClr>
            </a:pPr>
            <a:r>
              <a:rPr lang="fr-FR" b="1" dirty="0" smtClean="0">
                <a:solidFill>
                  <a:srgbClr val="002060"/>
                </a:solidFill>
                <a:latin typeface="Berlin Sans FB" panose="020E0602020502020306" pitchFamily="34" charset="0"/>
                <a:ea typeface="Calibri" panose="020F0502020204030204" pitchFamily="34" charset="0"/>
                <a:cs typeface="Times New Roman" panose="02020603050405020304" pitchFamily="18" charset="0"/>
              </a:rPr>
              <a:t>II</a:t>
            </a:r>
            <a:r>
              <a:rPr lang="fr-FR" b="1" dirty="0">
                <a:solidFill>
                  <a:srgbClr val="002060"/>
                </a:solidFill>
                <a:latin typeface="Berlin Sans FB" panose="020E0602020502020306" pitchFamily="34" charset="0"/>
                <a:ea typeface="Calibri" panose="020F0502020204030204" pitchFamily="34" charset="0"/>
                <a:cs typeface="Times New Roman" panose="02020603050405020304" pitchFamily="18" charset="0"/>
              </a:rPr>
              <a:t>. Principaux défis et problèmes du milieu maritime portuaire</a:t>
            </a:r>
            <a:endParaRPr lang="fr-FR" b="1" dirty="0">
              <a:solidFill>
                <a:srgbClr val="7030A0"/>
              </a:solidFill>
              <a:latin typeface="Berlin Sans FB" panose="020E0602020502020306" pitchFamily="34" charset="0"/>
            </a:endParaRPr>
          </a:p>
        </p:txBody>
      </p:sp>
    </p:spTree>
    <p:extLst>
      <p:ext uri="{BB962C8B-B14F-4D97-AF65-F5344CB8AC3E}">
        <p14:creationId xmlns:p14="http://schemas.microsoft.com/office/powerpoint/2010/main" val="326530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M">
              <a:latin typeface="Arial" panose="020B0604020202020204" pitchFamily="34" charset="0"/>
              <a:cs typeface="Arial" panose="020B0604020202020204" pitchFamily="34" charset="0"/>
            </a:endParaRPr>
          </a:p>
        </p:txBody>
      </p:sp>
      <p:graphicFrame>
        <p:nvGraphicFramePr>
          <p:cNvPr id="6" name="Espace réservé du contenu 5"/>
          <p:cNvGraphicFramePr>
            <a:graphicFrameLocks noGrp="1"/>
          </p:cNvGraphicFramePr>
          <p:nvPr>
            <p:ph idx="1"/>
          </p:nvPr>
        </p:nvGraphicFramePr>
        <p:xfrm>
          <a:off x="838200" y="1825625"/>
          <a:ext cx="10515600" cy="111252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226142089"/>
                    </a:ext>
                  </a:extLst>
                </a:gridCol>
                <a:gridCol w="3505200">
                  <a:extLst>
                    <a:ext uri="{9D8B030D-6E8A-4147-A177-3AD203B41FA5}">
                      <a16:colId xmlns:a16="http://schemas.microsoft.com/office/drawing/2014/main" val="1915412943"/>
                    </a:ext>
                  </a:extLst>
                </a:gridCol>
                <a:gridCol w="3505200">
                  <a:extLst>
                    <a:ext uri="{9D8B030D-6E8A-4147-A177-3AD203B41FA5}">
                      <a16:colId xmlns:a16="http://schemas.microsoft.com/office/drawing/2014/main" val="3085163131"/>
                    </a:ext>
                  </a:extLst>
                </a:gridCol>
              </a:tblGrid>
              <a:tr h="370840">
                <a:tc>
                  <a:txBody>
                    <a:bodyPr/>
                    <a:lstStyle/>
                    <a:p>
                      <a:endParaRPr lang="fr-CM" dirty="0"/>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2011127145"/>
                  </a:ext>
                </a:extLst>
              </a:tr>
              <a:tr h="370840">
                <a:tc>
                  <a:txBody>
                    <a:bodyPr/>
                    <a:lstStyle/>
                    <a:p>
                      <a:endParaRPr lang="fr-CM"/>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2937322639"/>
                  </a:ext>
                </a:extLst>
              </a:tr>
              <a:tr h="370840">
                <a:tc>
                  <a:txBody>
                    <a:bodyPr/>
                    <a:lstStyle/>
                    <a:p>
                      <a:endParaRPr lang="fr-CM"/>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868070858"/>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724" y="-117931"/>
            <a:ext cx="12563962" cy="7128472"/>
          </a:xfrm>
          <a:prstGeom prst="rect">
            <a:avLst/>
          </a:prstGeom>
        </p:spPr>
      </p:pic>
      <p:sp>
        <p:nvSpPr>
          <p:cNvPr id="21" name="ZoneTexte 20"/>
          <p:cNvSpPr txBox="1"/>
          <p:nvPr/>
        </p:nvSpPr>
        <p:spPr>
          <a:xfrm>
            <a:off x="1648491" y="55163"/>
            <a:ext cx="927732" cy="400110"/>
          </a:xfrm>
          <a:prstGeom prst="rect">
            <a:avLst/>
          </a:prstGeom>
          <a:solidFill>
            <a:schemeClr val="accent4"/>
          </a:solidFill>
        </p:spPr>
        <p:txBody>
          <a:bodyPr wrap="square" rtlCol="0">
            <a:spAutoFit/>
          </a:bodyPr>
          <a:lstStyle/>
          <a:p>
            <a:r>
              <a:rPr lang="fr-FR" sz="2000" b="1" dirty="0" smtClean="0"/>
              <a:t>11/19</a:t>
            </a:r>
            <a:endParaRPr lang="fr-FR" sz="2000" b="1" dirty="0"/>
          </a:p>
        </p:txBody>
      </p:sp>
      <p:sp>
        <p:nvSpPr>
          <p:cNvPr id="7" name="Rectangle 6"/>
          <p:cNvSpPr/>
          <p:nvPr/>
        </p:nvSpPr>
        <p:spPr>
          <a:xfrm>
            <a:off x="2707583" y="99276"/>
            <a:ext cx="6436417" cy="523220"/>
          </a:xfrm>
          <a:prstGeom prst="rect">
            <a:avLst/>
          </a:prstGeom>
          <a:solidFill>
            <a:schemeClr val="accent6">
              <a:lumMod val="40000"/>
              <a:lumOff val="60000"/>
            </a:schemeClr>
          </a:solidFill>
        </p:spPr>
        <p:txBody>
          <a:bodyPr wrap="square">
            <a:spAutoFit/>
          </a:bodyPr>
          <a:lstStyle/>
          <a:p>
            <a:pPr algn="ctr" eaLnBrk="0" fontAlgn="base" hangingPunct="0">
              <a:spcBef>
                <a:spcPct val="0"/>
              </a:spcBef>
              <a:spcAft>
                <a:spcPct val="0"/>
              </a:spcAft>
            </a:pPr>
            <a:r>
              <a:rPr lang="fr-FR" altLang="fr-FR" sz="1400" b="1" dirty="0" smtClean="0">
                <a:solidFill>
                  <a:srgbClr val="FF0000"/>
                </a:solidFill>
                <a:latin typeface="Segaon Soft Medium" panose="020F0603030302020204" pitchFamily="34" charset="0"/>
              </a:rPr>
              <a:t>III. </a:t>
            </a:r>
            <a:r>
              <a:rPr lang="fr-FR" altLang="fr-FR" sz="1400" b="1" dirty="0">
                <a:solidFill>
                  <a:srgbClr val="FF0000"/>
                </a:solidFill>
                <a:latin typeface="Segaon Soft Medium" panose="020F0603030302020204" pitchFamily="34" charset="0"/>
              </a:rPr>
              <a:t>Actions engagées au PAD pour préserver l’environnement maritime et promouvoir l’économie bleue</a:t>
            </a:r>
            <a:endParaRPr kumimoji="0" lang="fr-FR" altLang="fr-FR" sz="1400" b="1" i="0" u="none" strike="noStrike" cap="none" normalizeH="0" baseline="0" dirty="0">
              <a:ln>
                <a:noFill/>
              </a:ln>
              <a:solidFill>
                <a:srgbClr val="FF0000"/>
              </a:solidFill>
              <a:effectLst/>
              <a:latin typeface="Segaon Soft Medium" panose="020F0603030302020204" pitchFamily="34" charset="0"/>
            </a:endParaRPr>
          </a:p>
        </p:txBody>
      </p:sp>
      <p:sp>
        <p:nvSpPr>
          <p:cNvPr id="8" name="Rectangle 2"/>
          <p:cNvSpPr>
            <a:spLocks noChangeArrowheads="1"/>
          </p:cNvSpPr>
          <p:nvPr/>
        </p:nvSpPr>
        <p:spPr bwMode="auto">
          <a:xfrm>
            <a:off x="1767662" y="697952"/>
            <a:ext cx="72384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fr-FR" altLang="fr-FR" sz="1400" b="1" dirty="0">
                <a:solidFill>
                  <a:srgbClr val="00B050"/>
                </a:solidFill>
                <a:latin typeface="Segaon Soft Medium" panose="020F0603030302020204" pitchFamily="34" charset="0"/>
              </a:rPr>
              <a:t>I. Assainissement des plans d’eau par extirpation et élimination/valorisation de la jacinthe d’eau et autres déchets solides</a:t>
            </a:r>
          </a:p>
        </p:txBody>
      </p:sp>
      <p:sp>
        <p:nvSpPr>
          <p:cNvPr id="11" name="Rectangle 2"/>
          <p:cNvSpPr>
            <a:spLocks noChangeArrowheads="1"/>
          </p:cNvSpPr>
          <p:nvPr/>
        </p:nvSpPr>
        <p:spPr bwMode="auto">
          <a:xfrm>
            <a:off x="1899193" y="1535944"/>
            <a:ext cx="39667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fr-FR" altLang="fr-FR" sz="1400" b="1" dirty="0">
                <a:latin typeface="Segaon Soft Medium" panose="020F0603030302020204" pitchFamily="34" charset="0"/>
              </a:rPr>
              <a:t>a. </a:t>
            </a:r>
            <a:r>
              <a:rPr lang="fr-FR" altLang="fr-FR" sz="1400" dirty="0">
                <a:latin typeface="Segaon Soft Medium" panose="020F0603030302020204" pitchFamily="34" charset="0"/>
              </a:rPr>
              <a:t>Extirpation des végétaux aquatiques à l’aide d’un Faucardeur</a:t>
            </a:r>
          </a:p>
        </p:txBody>
      </p:sp>
      <p:pic>
        <p:nvPicPr>
          <p:cNvPr id="12" name="Image 11">
            <a:extLst>
              <a:ext uri="{FF2B5EF4-FFF2-40B4-BE49-F238E27FC236}">
                <a16:creationId xmlns:a16="http://schemas.microsoft.com/office/drawing/2014/main" id="{AE6142E3-C8C1-465E-9C07-69CD82D8F8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8812" y="2408655"/>
            <a:ext cx="1997543" cy="2075301"/>
          </a:xfrm>
          <a:prstGeom prst="rect">
            <a:avLst/>
          </a:prstGeom>
        </p:spPr>
      </p:pic>
      <p:pic>
        <p:nvPicPr>
          <p:cNvPr id="13" name="Image 12">
            <a:extLst>
              <a:ext uri="{FF2B5EF4-FFF2-40B4-BE49-F238E27FC236}">
                <a16:creationId xmlns:a16="http://schemas.microsoft.com/office/drawing/2014/main" id="{942690CB-6547-40B5-8B95-907825322E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4181" y="2389374"/>
            <a:ext cx="1839584" cy="2075301"/>
          </a:xfrm>
          <a:prstGeom prst="rect">
            <a:avLst/>
          </a:prstGeom>
        </p:spPr>
      </p:pic>
      <p:sp>
        <p:nvSpPr>
          <p:cNvPr id="14" name="Rectangle 2"/>
          <p:cNvSpPr>
            <a:spLocks noChangeArrowheads="1"/>
          </p:cNvSpPr>
          <p:nvPr/>
        </p:nvSpPr>
        <p:spPr bwMode="auto">
          <a:xfrm>
            <a:off x="6395203" y="3115444"/>
            <a:ext cx="252621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fr-FR" altLang="fr-FR" sz="1400" b="1" dirty="0">
                <a:latin typeface="Segaon Soft Medium" panose="020F0603030302020204" pitchFamily="34" charset="0"/>
              </a:rPr>
              <a:t>b. </a:t>
            </a:r>
            <a:r>
              <a:rPr lang="fr-FR" altLang="fr-FR" sz="1400" dirty="0">
                <a:latin typeface="Segaon Soft Medium" panose="020F0603030302020204" pitchFamily="34" charset="0"/>
              </a:rPr>
              <a:t>Déchargement à quai</a:t>
            </a:r>
          </a:p>
        </p:txBody>
      </p:sp>
      <p:pic>
        <p:nvPicPr>
          <p:cNvPr id="15" name="Image 14">
            <a:extLst>
              <a:ext uri="{FF2B5EF4-FFF2-40B4-BE49-F238E27FC236}">
                <a16:creationId xmlns:a16="http://schemas.microsoft.com/office/drawing/2014/main" id="{5A9915E6-CE94-4F7D-A0AC-E2CC4B2704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48394" y="2039650"/>
            <a:ext cx="2615360" cy="1914816"/>
          </a:xfrm>
          <a:prstGeom prst="rect">
            <a:avLst/>
          </a:prstGeom>
        </p:spPr>
      </p:pic>
      <p:sp>
        <p:nvSpPr>
          <p:cNvPr id="17" name="Rectangle 16">
            <a:extLst>
              <a:ext uri="{FF2B5EF4-FFF2-40B4-BE49-F238E27FC236}">
                <a16:creationId xmlns:a16="http://schemas.microsoft.com/office/drawing/2014/main" id="{699DF9A9-3A9E-4ABC-88A6-DFC60EAAD8AB}"/>
              </a:ext>
            </a:extLst>
          </p:cNvPr>
          <p:cNvSpPr/>
          <p:nvPr/>
        </p:nvSpPr>
        <p:spPr>
          <a:xfrm>
            <a:off x="9541693" y="4914241"/>
            <a:ext cx="2458608" cy="954107"/>
          </a:xfrm>
          <a:prstGeom prst="rect">
            <a:avLst/>
          </a:prstGeom>
        </p:spPr>
        <p:txBody>
          <a:bodyPr wrap="square">
            <a:spAutoFit/>
          </a:bodyPr>
          <a:lstStyle/>
          <a:p>
            <a:pPr algn="just"/>
            <a:r>
              <a:rPr lang="fr-FR" sz="1400" b="1" dirty="0">
                <a:latin typeface="Segaon Soft Medium" panose="020F0603030302020204" pitchFamily="34" charset="0"/>
              </a:rPr>
              <a:t>c. </a:t>
            </a:r>
            <a:r>
              <a:rPr lang="fr-FR" sz="1400" dirty="0">
                <a:latin typeface="Segaon Soft Medium" panose="020F0603030302020204" pitchFamily="34" charset="0"/>
              </a:rPr>
              <a:t>Ramassage, chargement dans les camions et transport vers les sites de traitement/valorisation</a:t>
            </a:r>
          </a:p>
        </p:txBody>
      </p:sp>
      <p:pic>
        <p:nvPicPr>
          <p:cNvPr id="18" name="Espace réservé du contenu 7">
            <a:extLst>
              <a:ext uri="{FF2B5EF4-FFF2-40B4-BE49-F238E27FC236}">
                <a16:creationId xmlns:a16="http://schemas.microsoft.com/office/drawing/2014/main" id="{685B55D0-14B7-44CB-9985-A97D309AB9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9038" y="4644914"/>
            <a:ext cx="2329356" cy="2052871"/>
          </a:xfrm>
          <a:prstGeom prst="rect">
            <a:avLst/>
          </a:prstGeom>
        </p:spPr>
      </p:pic>
      <p:sp>
        <p:nvSpPr>
          <p:cNvPr id="19" name="Rectangle 18">
            <a:extLst>
              <a:ext uri="{FF2B5EF4-FFF2-40B4-BE49-F238E27FC236}">
                <a16:creationId xmlns:a16="http://schemas.microsoft.com/office/drawing/2014/main" id="{699DF9A9-3A9E-4ABC-88A6-DFC60EAAD8AB}"/>
              </a:ext>
            </a:extLst>
          </p:cNvPr>
          <p:cNvSpPr/>
          <p:nvPr/>
        </p:nvSpPr>
        <p:spPr>
          <a:xfrm>
            <a:off x="4576128" y="5448638"/>
            <a:ext cx="1690830" cy="523220"/>
          </a:xfrm>
          <a:prstGeom prst="rect">
            <a:avLst/>
          </a:prstGeom>
        </p:spPr>
        <p:txBody>
          <a:bodyPr wrap="square">
            <a:spAutoFit/>
          </a:bodyPr>
          <a:lstStyle/>
          <a:p>
            <a:pPr algn="just"/>
            <a:r>
              <a:rPr lang="fr-FR" sz="1400" b="1" dirty="0">
                <a:latin typeface="Segaon Soft Medium" panose="020F0603030302020204" pitchFamily="34" charset="0"/>
              </a:rPr>
              <a:t>d. </a:t>
            </a:r>
            <a:r>
              <a:rPr lang="fr-FR" sz="1400" dirty="0">
                <a:latin typeface="Segaon Soft Medium" panose="020F0603030302020204" pitchFamily="34" charset="0"/>
              </a:rPr>
              <a:t>Tri, traitement et valorisation</a:t>
            </a:r>
          </a:p>
        </p:txBody>
      </p:sp>
      <p:pic>
        <p:nvPicPr>
          <p:cNvPr id="20" name="Image 19">
            <a:extLst>
              <a:ext uri="{FF2B5EF4-FFF2-40B4-BE49-F238E27FC236}">
                <a16:creationId xmlns:a16="http://schemas.microsoft.com/office/drawing/2014/main" id="{4C7DF8B3-2A54-4C8A-8CF1-AA12F8D428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07720" y="5043434"/>
            <a:ext cx="2111779" cy="1632744"/>
          </a:xfrm>
          <a:prstGeom prst="rect">
            <a:avLst/>
          </a:prstGeom>
        </p:spPr>
      </p:pic>
      <p:sp>
        <p:nvSpPr>
          <p:cNvPr id="22" name="Flèche vers le bas 21"/>
          <p:cNvSpPr/>
          <p:nvPr/>
        </p:nvSpPr>
        <p:spPr>
          <a:xfrm>
            <a:off x="10560495" y="4168491"/>
            <a:ext cx="311814" cy="6536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M"/>
          </a:p>
        </p:txBody>
      </p:sp>
      <p:sp>
        <p:nvSpPr>
          <p:cNvPr id="23" name="Flèche vers le bas 22"/>
          <p:cNvSpPr/>
          <p:nvPr/>
        </p:nvSpPr>
        <p:spPr>
          <a:xfrm rot="16200000">
            <a:off x="5889142" y="3002928"/>
            <a:ext cx="248230" cy="5875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M"/>
          </a:p>
        </p:txBody>
      </p:sp>
      <p:sp>
        <p:nvSpPr>
          <p:cNvPr id="5" name="Accolade fermante 4"/>
          <p:cNvSpPr/>
          <p:nvPr/>
        </p:nvSpPr>
        <p:spPr>
          <a:xfrm>
            <a:off x="8758034" y="2091894"/>
            <a:ext cx="263441" cy="1867334"/>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M"/>
          </a:p>
        </p:txBody>
      </p:sp>
      <p:sp>
        <p:nvSpPr>
          <p:cNvPr id="25" name="Accolade fermante 24"/>
          <p:cNvSpPr/>
          <p:nvPr/>
        </p:nvSpPr>
        <p:spPr>
          <a:xfrm rot="10800000">
            <a:off x="9462744" y="4807359"/>
            <a:ext cx="157897" cy="1867334"/>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M"/>
          </a:p>
        </p:txBody>
      </p:sp>
      <p:sp>
        <p:nvSpPr>
          <p:cNvPr id="26" name="Accolade fermante 25"/>
          <p:cNvSpPr/>
          <p:nvPr/>
        </p:nvSpPr>
        <p:spPr>
          <a:xfrm rot="10800000">
            <a:off x="4336743" y="5043433"/>
            <a:ext cx="76054" cy="163126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M"/>
          </a:p>
        </p:txBody>
      </p:sp>
      <p:sp>
        <p:nvSpPr>
          <p:cNvPr id="27" name="Flèche vers le bas 26"/>
          <p:cNvSpPr/>
          <p:nvPr/>
        </p:nvSpPr>
        <p:spPr>
          <a:xfrm rot="5400000" flipH="1">
            <a:off x="6402261" y="5429097"/>
            <a:ext cx="294663" cy="5652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M"/>
          </a:p>
        </p:txBody>
      </p:sp>
      <p:sp>
        <p:nvSpPr>
          <p:cNvPr id="28" name="Accolade fermante 27"/>
          <p:cNvSpPr/>
          <p:nvPr/>
        </p:nvSpPr>
        <p:spPr>
          <a:xfrm rot="5400000">
            <a:off x="3695382" y="522229"/>
            <a:ext cx="117597" cy="3265434"/>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M"/>
          </a:p>
        </p:txBody>
      </p:sp>
    </p:spTree>
    <p:extLst>
      <p:ext uri="{BB962C8B-B14F-4D97-AF65-F5344CB8AC3E}">
        <p14:creationId xmlns:p14="http://schemas.microsoft.com/office/powerpoint/2010/main" val="104526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anim calcmode="lin" valueType="num">
                                      <p:cBhvr>
                                        <p:cTn id="52" dur="1000" fill="hold"/>
                                        <p:tgtEl>
                                          <p:spTgt spid="22"/>
                                        </p:tgtEl>
                                        <p:attrNameLst>
                                          <p:attrName>ppt_x</p:attrName>
                                        </p:attrNameLst>
                                      </p:cBhvr>
                                      <p:tavLst>
                                        <p:tav tm="0">
                                          <p:val>
                                            <p:strVal val="#ppt_x"/>
                                          </p:val>
                                        </p:tav>
                                        <p:tav tm="100000">
                                          <p:val>
                                            <p:strVal val="#ppt_x"/>
                                          </p:val>
                                        </p:tav>
                                      </p:tavLst>
                                    </p:anim>
                                    <p:anim calcmode="lin" valueType="num">
                                      <p:cBhvr>
                                        <p:cTn id="53" dur="1000" fill="hold"/>
                                        <p:tgtEl>
                                          <p:spTgt spid="2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1000"/>
                                        <p:tgtEl>
                                          <p:spTgt spid="18"/>
                                        </p:tgtEl>
                                      </p:cBhvr>
                                    </p:animEffect>
                                    <p:anim calcmode="lin" valueType="num">
                                      <p:cBhvr>
                                        <p:cTn id="62" dur="1000" fill="hold"/>
                                        <p:tgtEl>
                                          <p:spTgt spid="18"/>
                                        </p:tgtEl>
                                        <p:attrNameLst>
                                          <p:attrName>ppt_x</p:attrName>
                                        </p:attrNameLst>
                                      </p:cBhvr>
                                      <p:tavLst>
                                        <p:tav tm="0">
                                          <p:val>
                                            <p:strVal val="#ppt_x"/>
                                          </p:val>
                                        </p:tav>
                                        <p:tav tm="100000">
                                          <p:val>
                                            <p:strVal val="#ppt_x"/>
                                          </p:val>
                                        </p:tav>
                                      </p:tavLst>
                                    </p:anim>
                                    <p:anim calcmode="lin" valueType="num">
                                      <p:cBhvr>
                                        <p:cTn id="63" dur="1000" fill="hold"/>
                                        <p:tgtEl>
                                          <p:spTgt spid="18"/>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1000"/>
                                        <p:tgtEl>
                                          <p:spTgt spid="25"/>
                                        </p:tgtEl>
                                      </p:cBhvr>
                                    </p:animEffect>
                                    <p:anim calcmode="lin" valueType="num">
                                      <p:cBhvr>
                                        <p:cTn id="67" dur="1000" fill="hold"/>
                                        <p:tgtEl>
                                          <p:spTgt spid="25"/>
                                        </p:tgtEl>
                                        <p:attrNameLst>
                                          <p:attrName>ppt_x</p:attrName>
                                        </p:attrNameLst>
                                      </p:cBhvr>
                                      <p:tavLst>
                                        <p:tav tm="0">
                                          <p:val>
                                            <p:strVal val="#ppt_x"/>
                                          </p:val>
                                        </p:tav>
                                        <p:tav tm="100000">
                                          <p:val>
                                            <p:strVal val="#ppt_x"/>
                                          </p:val>
                                        </p:tav>
                                      </p:tavLst>
                                    </p:anim>
                                    <p:anim calcmode="lin" valueType="num">
                                      <p:cBhvr>
                                        <p:cTn id="6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1000"/>
                                        <p:tgtEl>
                                          <p:spTgt spid="27"/>
                                        </p:tgtEl>
                                      </p:cBhvr>
                                    </p:animEffect>
                                    <p:anim calcmode="lin" valueType="num">
                                      <p:cBhvr>
                                        <p:cTn id="74" dur="1000" fill="hold"/>
                                        <p:tgtEl>
                                          <p:spTgt spid="27"/>
                                        </p:tgtEl>
                                        <p:attrNameLst>
                                          <p:attrName>ppt_x</p:attrName>
                                        </p:attrNameLst>
                                      </p:cBhvr>
                                      <p:tavLst>
                                        <p:tav tm="0">
                                          <p:val>
                                            <p:strVal val="#ppt_x"/>
                                          </p:val>
                                        </p:tav>
                                        <p:tav tm="100000">
                                          <p:val>
                                            <p:strVal val="#ppt_x"/>
                                          </p:val>
                                        </p:tav>
                                      </p:tavLst>
                                    </p:anim>
                                    <p:anim calcmode="lin" valueType="num">
                                      <p:cBhvr>
                                        <p:cTn id="75" dur="1000" fill="hold"/>
                                        <p:tgtEl>
                                          <p:spTgt spid="27"/>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1000"/>
                                        <p:tgtEl>
                                          <p:spTgt spid="19"/>
                                        </p:tgtEl>
                                      </p:cBhvr>
                                    </p:animEffect>
                                    <p:anim calcmode="lin" valueType="num">
                                      <p:cBhvr>
                                        <p:cTn id="79" dur="1000" fill="hold"/>
                                        <p:tgtEl>
                                          <p:spTgt spid="19"/>
                                        </p:tgtEl>
                                        <p:attrNameLst>
                                          <p:attrName>ppt_x</p:attrName>
                                        </p:attrNameLst>
                                      </p:cBhvr>
                                      <p:tavLst>
                                        <p:tav tm="0">
                                          <p:val>
                                            <p:strVal val="#ppt_x"/>
                                          </p:val>
                                        </p:tav>
                                        <p:tav tm="100000">
                                          <p:val>
                                            <p:strVal val="#ppt_x"/>
                                          </p:val>
                                        </p:tav>
                                      </p:tavLst>
                                    </p:anim>
                                    <p:anim calcmode="lin" valueType="num">
                                      <p:cBhvr>
                                        <p:cTn id="80" dur="1000" fill="hold"/>
                                        <p:tgtEl>
                                          <p:spTgt spid="19"/>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1000"/>
                                        <p:tgtEl>
                                          <p:spTgt spid="26"/>
                                        </p:tgtEl>
                                      </p:cBhvr>
                                    </p:animEffect>
                                    <p:anim calcmode="lin" valueType="num">
                                      <p:cBhvr>
                                        <p:cTn id="84" dur="1000" fill="hold"/>
                                        <p:tgtEl>
                                          <p:spTgt spid="26"/>
                                        </p:tgtEl>
                                        <p:attrNameLst>
                                          <p:attrName>ppt_x</p:attrName>
                                        </p:attrNameLst>
                                      </p:cBhvr>
                                      <p:tavLst>
                                        <p:tav tm="0">
                                          <p:val>
                                            <p:strVal val="#ppt_x"/>
                                          </p:val>
                                        </p:tav>
                                        <p:tav tm="100000">
                                          <p:val>
                                            <p:strVal val="#ppt_x"/>
                                          </p:val>
                                        </p:tav>
                                      </p:tavLst>
                                    </p:anim>
                                    <p:anim calcmode="lin" valueType="num">
                                      <p:cBhvr>
                                        <p:cTn id="85" dur="1000" fill="hold"/>
                                        <p:tgtEl>
                                          <p:spTgt spid="26"/>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fade">
                                      <p:cBhvr>
                                        <p:cTn id="88" dur="1000"/>
                                        <p:tgtEl>
                                          <p:spTgt spid="20"/>
                                        </p:tgtEl>
                                      </p:cBhvr>
                                    </p:animEffect>
                                    <p:anim calcmode="lin" valueType="num">
                                      <p:cBhvr>
                                        <p:cTn id="89" dur="1000" fill="hold"/>
                                        <p:tgtEl>
                                          <p:spTgt spid="20"/>
                                        </p:tgtEl>
                                        <p:attrNameLst>
                                          <p:attrName>ppt_x</p:attrName>
                                        </p:attrNameLst>
                                      </p:cBhvr>
                                      <p:tavLst>
                                        <p:tav tm="0">
                                          <p:val>
                                            <p:strVal val="#ppt_x"/>
                                          </p:val>
                                        </p:tav>
                                        <p:tav tm="100000">
                                          <p:val>
                                            <p:strVal val="#ppt_x"/>
                                          </p:val>
                                        </p:tav>
                                      </p:tavLst>
                                    </p:anim>
                                    <p:anim calcmode="lin" valueType="num">
                                      <p:cBhvr>
                                        <p:cTn id="9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7" grpId="0"/>
      <p:bldP spid="19" grpId="0"/>
      <p:bldP spid="22" grpId="0" animBg="1"/>
      <p:bldP spid="23" grpId="0" animBg="1"/>
      <p:bldP spid="5" grpId="0" animBg="1"/>
      <p:bldP spid="25" grpId="0" animBg="1"/>
      <p:bldP spid="26" grpId="0" animBg="1"/>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M">
              <a:latin typeface="Arial" panose="020B0604020202020204" pitchFamily="34" charset="0"/>
              <a:cs typeface="Arial" panose="020B0604020202020204" pitchFamily="34" charset="0"/>
            </a:endParaRPr>
          </a:p>
        </p:txBody>
      </p:sp>
      <p:graphicFrame>
        <p:nvGraphicFramePr>
          <p:cNvPr id="6" name="Espace réservé du contenu 5"/>
          <p:cNvGraphicFramePr>
            <a:graphicFrameLocks noGrp="1"/>
          </p:cNvGraphicFramePr>
          <p:nvPr>
            <p:ph idx="1"/>
          </p:nvPr>
        </p:nvGraphicFramePr>
        <p:xfrm>
          <a:off x="838200" y="1825625"/>
          <a:ext cx="10515600" cy="111252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226142089"/>
                    </a:ext>
                  </a:extLst>
                </a:gridCol>
                <a:gridCol w="3505200">
                  <a:extLst>
                    <a:ext uri="{9D8B030D-6E8A-4147-A177-3AD203B41FA5}">
                      <a16:colId xmlns:a16="http://schemas.microsoft.com/office/drawing/2014/main" val="1915412943"/>
                    </a:ext>
                  </a:extLst>
                </a:gridCol>
                <a:gridCol w="3505200">
                  <a:extLst>
                    <a:ext uri="{9D8B030D-6E8A-4147-A177-3AD203B41FA5}">
                      <a16:colId xmlns:a16="http://schemas.microsoft.com/office/drawing/2014/main" val="3085163131"/>
                    </a:ext>
                  </a:extLst>
                </a:gridCol>
              </a:tblGrid>
              <a:tr h="370840">
                <a:tc>
                  <a:txBody>
                    <a:bodyPr/>
                    <a:lstStyle/>
                    <a:p>
                      <a:endParaRPr lang="fr-CM" dirty="0"/>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2011127145"/>
                  </a:ext>
                </a:extLst>
              </a:tr>
              <a:tr h="370840">
                <a:tc>
                  <a:txBody>
                    <a:bodyPr/>
                    <a:lstStyle/>
                    <a:p>
                      <a:endParaRPr lang="fr-CM"/>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2937322639"/>
                  </a:ext>
                </a:extLst>
              </a:tr>
              <a:tr h="370840">
                <a:tc>
                  <a:txBody>
                    <a:bodyPr/>
                    <a:lstStyle/>
                    <a:p>
                      <a:endParaRPr lang="fr-CM"/>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868070858"/>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0472"/>
            <a:ext cx="12563962" cy="7128472"/>
          </a:xfrm>
          <a:prstGeom prst="rect">
            <a:avLst/>
          </a:prstGeom>
        </p:spPr>
      </p:pic>
      <p:sp>
        <p:nvSpPr>
          <p:cNvPr id="21" name="ZoneTexte 20"/>
          <p:cNvSpPr txBox="1"/>
          <p:nvPr/>
        </p:nvSpPr>
        <p:spPr>
          <a:xfrm>
            <a:off x="1506944" y="92738"/>
            <a:ext cx="854593" cy="400110"/>
          </a:xfrm>
          <a:prstGeom prst="rect">
            <a:avLst/>
          </a:prstGeom>
          <a:solidFill>
            <a:schemeClr val="accent4"/>
          </a:solidFill>
        </p:spPr>
        <p:txBody>
          <a:bodyPr wrap="square" rtlCol="0">
            <a:spAutoFit/>
          </a:bodyPr>
          <a:lstStyle/>
          <a:p>
            <a:r>
              <a:rPr lang="fr-FR" sz="2000" b="1" dirty="0" smtClean="0"/>
              <a:t>12/19</a:t>
            </a:r>
            <a:endParaRPr lang="fr-FR" sz="2000" b="1" dirty="0"/>
          </a:p>
        </p:txBody>
      </p:sp>
      <p:sp>
        <p:nvSpPr>
          <p:cNvPr id="8" name="Rectangle 2"/>
          <p:cNvSpPr>
            <a:spLocks noChangeArrowheads="1"/>
          </p:cNvSpPr>
          <p:nvPr/>
        </p:nvSpPr>
        <p:spPr bwMode="auto">
          <a:xfrm>
            <a:off x="2041782" y="813359"/>
            <a:ext cx="57926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fr-FR" altLang="fr-FR" b="1" dirty="0" smtClean="0">
                <a:solidFill>
                  <a:srgbClr val="00B050"/>
                </a:solidFill>
                <a:latin typeface="Segaon Soft Medium" panose="020F0603030302020204" pitchFamily="34" charset="0"/>
              </a:rPr>
              <a:t>II. </a:t>
            </a:r>
            <a:r>
              <a:rPr lang="fr-FR" altLang="fr-FR" b="1" dirty="0">
                <a:solidFill>
                  <a:srgbClr val="00B050"/>
                </a:solidFill>
                <a:latin typeface="Segaon Soft Medium" panose="020F0603030302020204" pitchFamily="34" charset="0"/>
              </a:rPr>
              <a:t>Enlèvement des épaves au Port de Douala</a:t>
            </a:r>
          </a:p>
        </p:txBody>
      </p:sp>
      <p:sp>
        <p:nvSpPr>
          <p:cNvPr id="9" name="Rectangle 8"/>
          <p:cNvSpPr/>
          <p:nvPr/>
        </p:nvSpPr>
        <p:spPr>
          <a:xfrm>
            <a:off x="1966823" y="1160070"/>
            <a:ext cx="10058400" cy="954107"/>
          </a:xfrm>
          <a:prstGeom prst="rect">
            <a:avLst/>
          </a:prstGeom>
        </p:spPr>
        <p:txBody>
          <a:bodyPr wrap="square">
            <a:spAutoFit/>
          </a:bodyPr>
          <a:lstStyle/>
          <a:p>
            <a:pPr algn="just" eaLnBrk="0" fontAlgn="base" hangingPunct="0">
              <a:spcBef>
                <a:spcPct val="0"/>
              </a:spcBef>
              <a:spcAft>
                <a:spcPct val="0"/>
              </a:spcAft>
            </a:pPr>
            <a:r>
              <a:rPr lang="fr-FR" altLang="fr-FR" sz="1400" dirty="0">
                <a:latin typeface="Segaon Soft Medium" panose="020F0603030302020204" pitchFamily="34" charset="0"/>
              </a:rPr>
              <a:t>Plusieurs épaves avaient été identifiées dans les plans d’eau portuaires de Douala. Pour y remédier, le PAD a entamé depuis 2022 l’enlèvement desdites épaves en deux phases dans les plans d’eau portuaires, dans l’optique, non seulement d’assurer la sureté et sécurité de la navigation au sein du Port, de moderniser certaine infrastructures portuaires à l’instar du Port de pêche, mais surtout aussi de protéger l’écosystème marin.</a:t>
            </a:r>
          </a:p>
        </p:txBody>
      </p:sp>
      <p:pic>
        <p:nvPicPr>
          <p:cNvPr id="3" name="Image 2"/>
          <p:cNvPicPr>
            <a:picLocks noChangeAspect="1"/>
          </p:cNvPicPr>
          <p:nvPr/>
        </p:nvPicPr>
        <p:blipFill>
          <a:blip r:embed="rId4"/>
          <a:stretch>
            <a:fillRect/>
          </a:stretch>
        </p:blipFill>
        <p:spPr>
          <a:xfrm>
            <a:off x="2085376" y="2149919"/>
            <a:ext cx="5351354" cy="4189067"/>
          </a:xfrm>
          <a:prstGeom prst="rect">
            <a:avLst/>
          </a:prstGeom>
        </p:spPr>
      </p:pic>
      <p:pic>
        <p:nvPicPr>
          <p:cNvPr id="5" name="Image 4"/>
          <p:cNvPicPr>
            <a:picLocks noChangeAspect="1"/>
          </p:cNvPicPr>
          <p:nvPr/>
        </p:nvPicPr>
        <p:blipFill>
          <a:blip r:embed="rId5"/>
          <a:stretch>
            <a:fillRect/>
          </a:stretch>
        </p:blipFill>
        <p:spPr>
          <a:xfrm>
            <a:off x="7567269" y="2114176"/>
            <a:ext cx="4562550" cy="4224809"/>
          </a:xfrm>
          <a:prstGeom prst="rect">
            <a:avLst/>
          </a:prstGeom>
        </p:spPr>
      </p:pic>
      <p:sp>
        <p:nvSpPr>
          <p:cNvPr id="10" name="Rectangle 9"/>
          <p:cNvSpPr/>
          <p:nvPr/>
        </p:nvSpPr>
        <p:spPr>
          <a:xfrm>
            <a:off x="4693089" y="6338986"/>
            <a:ext cx="4994744" cy="307777"/>
          </a:xfrm>
          <a:prstGeom prst="rect">
            <a:avLst/>
          </a:prstGeom>
        </p:spPr>
        <p:txBody>
          <a:bodyPr wrap="square">
            <a:spAutoFit/>
          </a:bodyPr>
          <a:lstStyle/>
          <a:p>
            <a:pPr algn="just" eaLnBrk="0" fontAlgn="base" hangingPunct="0">
              <a:spcBef>
                <a:spcPct val="0"/>
              </a:spcBef>
              <a:spcAft>
                <a:spcPct val="0"/>
              </a:spcAft>
            </a:pPr>
            <a:r>
              <a:rPr lang="fr-FR" sz="1400" dirty="0">
                <a:solidFill>
                  <a:srgbClr val="FF0000"/>
                </a:solidFill>
                <a:latin typeface="Segaon Soft Medium" panose="020F0603030302020204" pitchFamily="34" charset="0"/>
              </a:rPr>
              <a:t>Plan d’eau débarrassé des épaves à la darse à pêche</a:t>
            </a:r>
            <a:endParaRPr lang="fr-CM" sz="1400" dirty="0">
              <a:solidFill>
                <a:srgbClr val="FF0000"/>
              </a:solidFill>
              <a:latin typeface="Segaon Soft Medium" panose="020F0603030302020204" pitchFamily="34" charset="0"/>
            </a:endParaRPr>
          </a:p>
        </p:txBody>
      </p:sp>
      <p:sp>
        <p:nvSpPr>
          <p:cNvPr id="12" name="Rectangle 11"/>
          <p:cNvSpPr/>
          <p:nvPr/>
        </p:nvSpPr>
        <p:spPr>
          <a:xfrm>
            <a:off x="2707583" y="-13026"/>
            <a:ext cx="6535567" cy="584775"/>
          </a:xfrm>
          <a:prstGeom prst="rect">
            <a:avLst/>
          </a:prstGeom>
          <a:solidFill>
            <a:schemeClr val="accent6">
              <a:lumMod val="40000"/>
              <a:lumOff val="60000"/>
            </a:schemeClr>
          </a:solidFill>
        </p:spPr>
        <p:txBody>
          <a:bodyPr wrap="square">
            <a:spAutoFit/>
          </a:bodyPr>
          <a:lstStyle/>
          <a:p>
            <a:pPr algn="ctr" eaLnBrk="0" fontAlgn="base" hangingPunct="0">
              <a:spcBef>
                <a:spcPct val="0"/>
              </a:spcBef>
              <a:spcAft>
                <a:spcPct val="0"/>
              </a:spcAft>
            </a:pPr>
            <a:r>
              <a:rPr lang="fr-FR" altLang="fr-FR" sz="1600" b="1" dirty="0" smtClean="0">
                <a:solidFill>
                  <a:srgbClr val="FF0000"/>
                </a:solidFill>
                <a:latin typeface="Segaon Soft Medium" panose="020F0603030302020204" pitchFamily="34" charset="0"/>
              </a:rPr>
              <a:t>III. </a:t>
            </a:r>
            <a:r>
              <a:rPr lang="fr-FR" altLang="fr-FR" sz="1600" b="1" dirty="0">
                <a:solidFill>
                  <a:srgbClr val="FF0000"/>
                </a:solidFill>
                <a:latin typeface="Segaon Soft Medium" panose="020F0603030302020204" pitchFamily="34" charset="0"/>
              </a:rPr>
              <a:t>Actions engagées au PAD pour préserver l’environnement maritime et promouvoir l’économie bleue</a:t>
            </a:r>
            <a:endParaRPr kumimoji="0" lang="fr-FR" altLang="fr-FR" sz="1600" b="1" i="0" u="none" strike="noStrike" cap="none" normalizeH="0" baseline="0" dirty="0">
              <a:ln>
                <a:noFill/>
              </a:ln>
              <a:solidFill>
                <a:srgbClr val="FF0000"/>
              </a:solidFill>
              <a:effectLst/>
              <a:latin typeface="Segaon Soft Medium" panose="020F0603030302020204" pitchFamily="34" charset="0"/>
            </a:endParaRPr>
          </a:p>
        </p:txBody>
      </p:sp>
    </p:spTree>
    <p:extLst>
      <p:ext uri="{BB962C8B-B14F-4D97-AF65-F5344CB8AC3E}">
        <p14:creationId xmlns:p14="http://schemas.microsoft.com/office/powerpoint/2010/main" val="3617657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M">
              <a:latin typeface="Arial" panose="020B0604020202020204" pitchFamily="34" charset="0"/>
              <a:cs typeface="Arial" panose="020B0604020202020204" pitchFamily="34" charset="0"/>
            </a:endParaRPr>
          </a:p>
        </p:txBody>
      </p:sp>
      <p:graphicFrame>
        <p:nvGraphicFramePr>
          <p:cNvPr id="6" name="Espace réservé du contenu 5"/>
          <p:cNvGraphicFramePr>
            <a:graphicFrameLocks noGrp="1"/>
          </p:cNvGraphicFramePr>
          <p:nvPr>
            <p:ph idx="1"/>
          </p:nvPr>
        </p:nvGraphicFramePr>
        <p:xfrm>
          <a:off x="838200" y="1825625"/>
          <a:ext cx="10515600" cy="111252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226142089"/>
                    </a:ext>
                  </a:extLst>
                </a:gridCol>
                <a:gridCol w="3505200">
                  <a:extLst>
                    <a:ext uri="{9D8B030D-6E8A-4147-A177-3AD203B41FA5}">
                      <a16:colId xmlns:a16="http://schemas.microsoft.com/office/drawing/2014/main" val="1915412943"/>
                    </a:ext>
                  </a:extLst>
                </a:gridCol>
                <a:gridCol w="3505200">
                  <a:extLst>
                    <a:ext uri="{9D8B030D-6E8A-4147-A177-3AD203B41FA5}">
                      <a16:colId xmlns:a16="http://schemas.microsoft.com/office/drawing/2014/main" val="3085163131"/>
                    </a:ext>
                  </a:extLst>
                </a:gridCol>
              </a:tblGrid>
              <a:tr h="370840">
                <a:tc>
                  <a:txBody>
                    <a:bodyPr/>
                    <a:lstStyle/>
                    <a:p>
                      <a:endParaRPr lang="fr-CM" dirty="0"/>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2011127145"/>
                  </a:ext>
                </a:extLst>
              </a:tr>
              <a:tr h="370840">
                <a:tc>
                  <a:txBody>
                    <a:bodyPr/>
                    <a:lstStyle/>
                    <a:p>
                      <a:endParaRPr lang="fr-CM"/>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2937322639"/>
                  </a:ext>
                </a:extLst>
              </a:tr>
              <a:tr h="370840">
                <a:tc>
                  <a:txBody>
                    <a:bodyPr/>
                    <a:lstStyle/>
                    <a:p>
                      <a:endParaRPr lang="fr-CM"/>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868070858"/>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404" y="-135236"/>
            <a:ext cx="12563962" cy="7128472"/>
          </a:xfrm>
          <a:prstGeom prst="rect">
            <a:avLst/>
          </a:prstGeom>
        </p:spPr>
      </p:pic>
      <p:sp>
        <p:nvSpPr>
          <p:cNvPr id="21" name="ZoneTexte 20"/>
          <p:cNvSpPr txBox="1"/>
          <p:nvPr/>
        </p:nvSpPr>
        <p:spPr>
          <a:xfrm>
            <a:off x="1506944" y="92738"/>
            <a:ext cx="948260" cy="400110"/>
          </a:xfrm>
          <a:prstGeom prst="rect">
            <a:avLst/>
          </a:prstGeom>
          <a:solidFill>
            <a:schemeClr val="accent4"/>
          </a:solidFill>
        </p:spPr>
        <p:txBody>
          <a:bodyPr wrap="square" rtlCol="0">
            <a:spAutoFit/>
          </a:bodyPr>
          <a:lstStyle/>
          <a:p>
            <a:r>
              <a:rPr lang="fr-FR" sz="2000" b="1" dirty="0" smtClean="0"/>
              <a:t>13/19</a:t>
            </a:r>
            <a:endParaRPr lang="fr-FR" sz="2000" b="1" dirty="0"/>
          </a:p>
        </p:txBody>
      </p:sp>
      <p:sp>
        <p:nvSpPr>
          <p:cNvPr id="12" name="Rectangle 11"/>
          <p:cNvSpPr/>
          <p:nvPr/>
        </p:nvSpPr>
        <p:spPr>
          <a:xfrm>
            <a:off x="2707583" y="-13026"/>
            <a:ext cx="6535567" cy="584775"/>
          </a:xfrm>
          <a:prstGeom prst="rect">
            <a:avLst/>
          </a:prstGeom>
          <a:solidFill>
            <a:schemeClr val="accent6">
              <a:lumMod val="40000"/>
              <a:lumOff val="60000"/>
            </a:schemeClr>
          </a:solidFill>
        </p:spPr>
        <p:txBody>
          <a:bodyPr wrap="square">
            <a:spAutoFit/>
          </a:bodyPr>
          <a:lstStyle/>
          <a:p>
            <a:pPr algn="ctr" eaLnBrk="0" fontAlgn="base" hangingPunct="0">
              <a:spcBef>
                <a:spcPct val="0"/>
              </a:spcBef>
              <a:spcAft>
                <a:spcPct val="0"/>
              </a:spcAft>
            </a:pPr>
            <a:r>
              <a:rPr lang="fr-FR" altLang="fr-FR" sz="1600" b="1" dirty="0" smtClean="0">
                <a:solidFill>
                  <a:srgbClr val="FF0000"/>
                </a:solidFill>
                <a:latin typeface="Segaon Soft Medium" panose="020F0603030302020204" pitchFamily="34" charset="0"/>
              </a:rPr>
              <a:t>III. </a:t>
            </a:r>
            <a:r>
              <a:rPr lang="fr-FR" altLang="fr-FR" sz="1600" b="1" dirty="0">
                <a:solidFill>
                  <a:srgbClr val="FF0000"/>
                </a:solidFill>
                <a:latin typeface="Segaon Soft Medium" panose="020F0603030302020204" pitchFamily="34" charset="0"/>
              </a:rPr>
              <a:t>Actions engagées au PAD pour préserver l’environnement maritime et promouvoir l’économie bleue</a:t>
            </a:r>
            <a:endParaRPr kumimoji="0" lang="fr-FR" altLang="fr-FR" sz="1600" b="1" i="0" u="none" strike="noStrike" cap="none" normalizeH="0" baseline="0" dirty="0">
              <a:ln>
                <a:noFill/>
              </a:ln>
              <a:solidFill>
                <a:srgbClr val="FF0000"/>
              </a:solidFill>
              <a:effectLst/>
              <a:latin typeface="Segaon Soft Medium" panose="020F0603030302020204" pitchFamily="34" charset="0"/>
            </a:endParaRPr>
          </a:p>
        </p:txBody>
      </p:sp>
      <p:sp>
        <p:nvSpPr>
          <p:cNvPr id="13" name="Rectangle 12"/>
          <p:cNvSpPr/>
          <p:nvPr/>
        </p:nvSpPr>
        <p:spPr>
          <a:xfrm>
            <a:off x="1481271" y="1828239"/>
            <a:ext cx="7726709" cy="307777"/>
          </a:xfrm>
          <a:prstGeom prst="rect">
            <a:avLst/>
          </a:prstGeom>
        </p:spPr>
        <p:txBody>
          <a:bodyPr wrap="square">
            <a:spAutoFit/>
          </a:bodyPr>
          <a:lstStyle/>
          <a:p>
            <a:pPr marL="285750" indent="-285750" algn="just" eaLnBrk="0" fontAlgn="base" hangingPunct="0">
              <a:spcBef>
                <a:spcPct val="0"/>
              </a:spcBef>
              <a:spcAft>
                <a:spcPct val="0"/>
              </a:spcAft>
              <a:buFont typeface="Courier New" panose="02070309020205020404" pitchFamily="49" charset="0"/>
              <a:buChar char="o"/>
            </a:pPr>
            <a:r>
              <a:rPr lang="fr-FR" altLang="fr-FR" sz="1400" dirty="0" smtClean="0">
                <a:latin typeface="Segaon Soft Medium" panose="020F0603030302020204" pitchFamily="34" charset="0"/>
              </a:rPr>
              <a:t>Entre </a:t>
            </a:r>
            <a:r>
              <a:rPr lang="fr-FR" altLang="fr-FR" sz="1400" dirty="0">
                <a:latin typeface="Segaon Soft Medium" panose="020F0603030302020204" pitchFamily="34" charset="0"/>
              </a:rPr>
              <a:t>2019 et 2024, 106 échantillons d’eau et de sédiments ont pu être analysés.  </a:t>
            </a:r>
            <a:endParaRPr kumimoji="0" lang="fr-FR" altLang="fr-FR" sz="1400" b="0" i="0" u="none" strike="noStrike" cap="none" normalizeH="0" baseline="0" dirty="0">
              <a:ln>
                <a:noFill/>
              </a:ln>
              <a:effectLst/>
              <a:latin typeface="Segaon Soft Medium" panose="020F0603030302020204" pitchFamily="34" charset="0"/>
            </a:endParaRPr>
          </a:p>
        </p:txBody>
      </p:sp>
      <p:sp>
        <p:nvSpPr>
          <p:cNvPr id="14" name="Rectangle 2"/>
          <p:cNvSpPr>
            <a:spLocks noChangeArrowheads="1"/>
          </p:cNvSpPr>
          <p:nvPr/>
        </p:nvSpPr>
        <p:spPr bwMode="auto">
          <a:xfrm>
            <a:off x="1340222" y="739788"/>
            <a:ext cx="741416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fr-FR" altLang="fr-FR" sz="1400" b="1" dirty="0" smtClean="0">
                <a:solidFill>
                  <a:srgbClr val="00B050"/>
                </a:solidFill>
                <a:latin typeface="Segaon Soft Medium" panose="020F0603030302020204" pitchFamily="34" charset="0"/>
              </a:rPr>
              <a:t>III. La lutte efficace contre la pollution industrielle et municipale, consiste premièrement à effectuer une évaluation du </a:t>
            </a:r>
            <a:r>
              <a:rPr lang="fr-FR" altLang="fr-FR" sz="1400" b="1" dirty="0">
                <a:solidFill>
                  <a:srgbClr val="00B050"/>
                </a:solidFill>
                <a:latin typeface="Segaon Soft Medium" panose="020F0603030302020204" pitchFamily="34" charset="0"/>
              </a:rPr>
              <a:t>niveau de pollution des plans </a:t>
            </a:r>
            <a:r>
              <a:rPr lang="fr-FR" altLang="fr-FR" sz="1400" b="1" dirty="0" smtClean="0">
                <a:solidFill>
                  <a:srgbClr val="00B050"/>
                </a:solidFill>
                <a:latin typeface="Segaon Soft Medium" panose="020F0603030302020204" pitchFamily="34" charset="0"/>
              </a:rPr>
              <a:t>d’eau. C’est dans ce cadre que le PAD effectue depuis 2019 des prélèvements et analyses des échantillons d’eau et de  sédiments du domaine maritime portuaire.  </a:t>
            </a:r>
            <a:endParaRPr lang="fr-FR" altLang="fr-FR" sz="1400" b="1" dirty="0">
              <a:solidFill>
                <a:srgbClr val="00B050"/>
              </a:solidFill>
              <a:latin typeface="Segaon Soft Medium" panose="020F0603030302020204" pitchFamily="34" charset="0"/>
            </a:endParaRPr>
          </a:p>
        </p:txBody>
      </p:sp>
      <p:pic>
        <p:nvPicPr>
          <p:cNvPr id="15" name="Image 14"/>
          <p:cNvPicPr>
            <a:picLocks noChangeAspect="1"/>
          </p:cNvPicPr>
          <p:nvPr/>
        </p:nvPicPr>
        <p:blipFill>
          <a:blip r:embed="rId4"/>
          <a:stretch>
            <a:fillRect/>
          </a:stretch>
        </p:blipFill>
        <p:spPr>
          <a:xfrm>
            <a:off x="2053448" y="2398336"/>
            <a:ext cx="3263153" cy="3826146"/>
          </a:xfrm>
          <a:prstGeom prst="rect">
            <a:avLst/>
          </a:prstGeom>
        </p:spPr>
      </p:pic>
      <p:pic>
        <p:nvPicPr>
          <p:cNvPr id="16" name="Image 15" descr="C:\Users\patri\Desktop\PAD\2023\IMG-20240514-WA0009.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07980" y="2381885"/>
            <a:ext cx="2902957" cy="3826146"/>
          </a:xfrm>
          <a:prstGeom prst="rect">
            <a:avLst/>
          </a:prstGeom>
          <a:noFill/>
          <a:ln>
            <a:noFill/>
          </a:ln>
        </p:spPr>
      </p:pic>
      <p:pic>
        <p:nvPicPr>
          <p:cNvPr id="17" name="Image 16">
            <a:extLst>
              <a:ext uri="{FF2B5EF4-FFF2-40B4-BE49-F238E27FC236}">
                <a16:creationId xmlns:a16="http://schemas.microsoft.com/office/drawing/2014/main" id="{04DE481B-D573-4D57-9F1C-1D2BC4BC7659}"/>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8204" y="2398336"/>
            <a:ext cx="3422006" cy="3784918"/>
          </a:xfrm>
          <a:prstGeom prst="rect">
            <a:avLst/>
          </a:prstGeom>
          <a:noFill/>
          <a:ln>
            <a:noFill/>
          </a:ln>
        </p:spPr>
      </p:pic>
      <p:sp>
        <p:nvSpPr>
          <p:cNvPr id="18" name="Rectangle 17">
            <a:extLst>
              <a:ext uri="{FF2B5EF4-FFF2-40B4-BE49-F238E27FC236}">
                <a16:creationId xmlns:a16="http://schemas.microsoft.com/office/drawing/2014/main" id="{638B8EDE-A998-4842-8533-CE502B71B8BE}"/>
              </a:ext>
            </a:extLst>
          </p:cNvPr>
          <p:cNvSpPr/>
          <p:nvPr/>
        </p:nvSpPr>
        <p:spPr>
          <a:xfrm>
            <a:off x="944537" y="3938151"/>
            <a:ext cx="1264961" cy="307777"/>
          </a:xfrm>
          <a:prstGeom prst="rect">
            <a:avLst/>
          </a:prstGeom>
        </p:spPr>
        <p:txBody>
          <a:bodyPr wrap="square">
            <a:spAutoFit/>
          </a:bodyPr>
          <a:lstStyle/>
          <a:p>
            <a:pPr algn="just" eaLnBrk="0" fontAlgn="base" hangingPunct="0">
              <a:spcBef>
                <a:spcPct val="0"/>
              </a:spcBef>
              <a:spcAft>
                <a:spcPct val="0"/>
              </a:spcAft>
            </a:pPr>
            <a:r>
              <a:rPr kumimoji="0" lang="fr-FR" altLang="fr-FR" sz="1400" b="1" i="0" u="none" strike="noStrike" cap="none" normalizeH="0" baseline="0" dirty="0">
                <a:ln>
                  <a:noFill/>
                </a:ln>
                <a:effectLst/>
                <a:latin typeface="Segaon Soft Medium" panose="020F0603030302020204" pitchFamily="34" charset="0"/>
              </a:rPr>
              <a:t>Processus :</a:t>
            </a:r>
          </a:p>
        </p:txBody>
      </p:sp>
      <p:sp>
        <p:nvSpPr>
          <p:cNvPr id="7" name="Flèche : droite 6">
            <a:extLst>
              <a:ext uri="{FF2B5EF4-FFF2-40B4-BE49-F238E27FC236}">
                <a16:creationId xmlns:a16="http://schemas.microsoft.com/office/drawing/2014/main" id="{2D067C01-1C07-4479-AE19-68189EB04F60}"/>
              </a:ext>
            </a:extLst>
          </p:cNvPr>
          <p:cNvSpPr/>
          <p:nvPr/>
        </p:nvSpPr>
        <p:spPr>
          <a:xfrm>
            <a:off x="8901813" y="4050188"/>
            <a:ext cx="232161" cy="369412"/>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M" dirty="0">
              <a:highlight>
                <a:srgbClr val="FFFF00"/>
              </a:highlight>
            </a:endParaRPr>
          </a:p>
        </p:txBody>
      </p:sp>
      <p:sp>
        <p:nvSpPr>
          <p:cNvPr id="11" name="ZoneTexte 10">
            <a:extLst>
              <a:ext uri="{FF2B5EF4-FFF2-40B4-BE49-F238E27FC236}">
                <a16:creationId xmlns:a16="http://schemas.microsoft.com/office/drawing/2014/main" id="{CA24BEC0-799C-4A20-B0B3-226E5F2A4BEE}"/>
              </a:ext>
            </a:extLst>
          </p:cNvPr>
          <p:cNvSpPr txBox="1"/>
          <p:nvPr/>
        </p:nvSpPr>
        <p:spPr>
          <a:xfrm>
            <a:off x="3205943" y="6266314"/>
            <a:ext cx="4521633" cy="307777"/>
          </a:xfrm>
          <a:prstGeom prst="rect">
            <a:avLst/>
          </a:prstGeom>
          <a:noFill/>
        </p:spPr>
        <p:txBody>
          <a:bodyPr wrap="square" rtlCol="0">
            <a:spAutoFit/>
          </a:bodyPr>
          <a:lstStyle/>
          <a:p>
            <a:r>
              <a:rPr lang="fr-CM" sz="1400" dirty="0">
                <a:solidFill>
                  <a:srgbClr val="FF0000"/>
                </a:solidFill>
                <a:latin typeface="Segaon Soft Medium" panose="020F0603030302020204" pitchFamily="34" charset="0"/>
              </a:rPr>
              <a:t>Prélèvements des eaux et des sédiments </a:t>
            </a:r>
          </a:p>
        </p:txBody>
      </p:sp>
      <p:sp>
        <p:nvSpPr>
          <p:cNvPr id="20" name="ZoneTexte 19">
            <a:extLst>
              <a:ext uri="{FF2B5EF4-FFF2-40B4-BE49-F238E27FC236}">
                <a16:creationId xmlns:a16="http://schemas.microsoft.com/office/drawing/2014/main" id="{3A1CCE8C-CBA8-4477-9819-0189A9171FDB}"/>
              </a:ext>
            </a:extLst>
          </p:cNvPr>
          <p:cNvSpPr txBox="1"/>
          <p:nvPr/>
        </p:nvSpPr>
        <p:spPr>
          <a:xfrm>
            <a:off x="9131899" y="6208031"/>
            <a:ext cx="3021246" cy="307777"/>
          </a:xfrm>
          <a:prstGeom prst="rect">
            <a:avLst/>
          </a:prstGeom>
          <a:noFill/>
        </p:spPr>
        <p:txBody>
          <a:bodyPr wrap="square" rtlCol="0">
            <a:spAutoFit/>
          </a:bodyPr>
          <a:lstStyle/>
          <a:p>
            <a:r>
              <a:rPr lang="fr-CM" sz="1400" dirty="0">
                <a:solidFill>
                  <a:srgbClr val="FF0000"/>
                </a:solidFill>
                <a:latin typeface="Segaon Soft Medium" panose="020F0603030302020204" pitchFamily="34" charset="0"/>
              </a:rPr>
              <a:t>Analyse dans un laboratoire agréé</a:t>
            </a:r>
          </a:p>
        </p:txBody>
      </p:sp>
    </p:spTree>
    <p:extLst>
      <p:ext uri="{BB962C8B-B14F-4D97-AF65-F5344CB8AC3E}">
        <p14:creationId xmlns:p14="http://schemas.microsoft.com/office/powerpoint/2010/main" val="10839554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M"/>
          </a:p>
        </p:txBody>
      </p:sp>
      <p:graphicFrame>
        <p:nvGraphicFramePr>
          <p:cNvPr id="7" name="Espace réservé du contenu 6"/>
          <p:cNvGraphicFramePr>
            <a:graphicFrameLocks noGrp="1"/>
          </p:cNvGraphicFramePr>
          <p:nvPr>
            <p:ph idx="1"/>
          </p:nvPr>
        </p:nvGraphicFramePr>
        <p:xfrm>
          <a:off x="3194050" y="3723164"/>
          <a:ext cx="5803900" cy="556260"/>
        </p:xfrm>
        <a:graphic>
          <a:graphicData uri="http://schemas.openxmlformats.org/drawingml/2006/table">
            <a:tbl>
              <a:tblPr>
                <a:tableStyleId>{5C22544A-7EE6-4342-B048-85BDC9FD1C3A}</a:tableStyleId>
              </a:tblPr>
              <a:tblGrid>
                <a:gridCol w="1346577">
                  <a:extLst>
                    <a:ext uri="{9D8B030D-6E8A-4147-A177-3AD203B41FA5}">
                      <a16:colId xmlns:a16="http://schemas.microsoft.com/office/drawing/2014/main" val="20000"/>
                    </a:ext>
                  </a:extLst>
                </a:gridCol>
                <a:gridCol w="753478">
                  <a:extLst>
                    <a:ext uri="{9D8B030D-6E8A-4147-A177-3AD203B41FA5}">
                      <a16:colId xmlns:a16="http://schemas.microsoft.com/office/drawing/2014/main" val="20001"/>
                    </a:ext>
                  </a:extLst>
                </a:gridCol>
                <a:gridCol w="998586">
                  <a:extLst>
                    <a:ext uri="{9D8B030D-6E8A-4147-A177-3AD203B41FA5}">
                      <a16:colId xmlns:a16="http://schemas.microsoft.com/office/drawing/2014/main" val="20002"/>
                    </a:ext>
                  </a:extLst>
                </a:gridCol>
                <a:gridCol w="1198303">
                  <a:extLst>
                    <a:ext uri="{9D8B030D-6E8A-4147-A177-3AD203B41FA5}">
                      <a16:colId xmlns:a16="http://schemas.microsoft.com/office/drawing/2014/main" val="20003"/>
                    </a:ext>
                  </a:extLst>
                </a:gridCol>
                <a:gridCol w="753478">
                  <a:extLst>
                    <a:ext uri="{9D8B030D-6E8A-4147-A177-3AD203B41FA5}">
                      <a16:colId xmlns:a16="http://schemas.microsoft.com/office/drawing/2014/main" val="20004"/>
                    </a:ext>
                  </a:extLst>
                </a:gridCol>
                <a:gridCol w="753478">
                  <a:extLst>
                    <a:ext uri="{9D8B030D-6E8A-4147-A177-3AD203B41FA5}">
                      <a16:colId xmlns:a16="http://schemas.microsoft.com/office/drawing/2014/main" val="20005"/>
                    </a:ext>
                  </a:extLst>
                </a:gridCol>
              </a:tblGrid>
              <a:tr h="190500">
                <a:tc>
                  <a:txBody>
                    <a:bodyPr/>
                    <a:lstStyle/>
                    <a:p>
                      <a:pPr algn="l" fontAlgn="b"/>
                      <a:r>
                        <a:rPr lang="fr-FR" sz="1100" u="none" strike="noStrike">
                          <a:effectLst/>
                        </a:rPr>
                        <a:t> </a:t>
                      </a:r>
                      <a:endParaRPr lang="fr-FR" sz="1100" b="1" i="0" u="none" strike="noStrike">
                        <a:solidFill>
                          <a:srgbClr val="000000"/>
                        </a:solidFill>
                        <a:effectLst/>
                        <a:latin typeface="Calibri" panose="020F0502020204030204" pitchFamily="34" charset="0"/>
                      </a:endParaRPr>
                    </a:p>
                  </a:txBody>
                  <a:tcPr marL="7620" marR="7620" marT="7620" marB="0" anchor="b"/>
                </a:tc>
                <a:tc gridSpan="5">
                  <a:txBody>
                    <a:bodyPr/>
                    <a:lstStyle/>
                    <a:p>
                      <a:pPr algn="ctr" fontAlgn="b"/>
                      <a:r>
                        <a:rPr lang="fr-FR" sz="1100" u="none" strike="noStrike">
                          <a:effectLst/>
                        </a:rPr>
                        <a:t>Tonnage mensuel des déchets solides (Jacinthe, etc) extirpés des plans d'eau</a:t>
                      </a:r>
                      <a:endParaRPr lang="fr-FR" sz="1100" b="1" i="0" u="none" strike="noStrike">
                        <a:solidFill>
                          <a:srgbClr val="000000"/>
                        </a:solidFill>
                        <a:effectLst/>
                        <a:latin typeface="Calibri" panose="020F0502020204030204" pitchFamily="34" charset="0"/>
                      </a:endParaRPr>
                    </a:p>
                  </a:txBody>
                  <a:tcPr marL="7620" marR="7620" marT="7620" marB="0" anchor="b"/>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182880">
                <a:tc>
                  <a:txBody>
                    <a:bodyPr/>
                    <a:lstStyle/>
                    <a:p>
                      <a:pPr algn="l" fontAlgn="b"/>
                      <a:r>
                        <a:rPr lang="fr-FR" sz="1100" u="none" strike="noStrike">
                          <a:effectLst/>
                        </a:rPr>
                        <a:t>Mois</a:t>
                      </a:r>
                      <a:endParaRPr lang="fr-FR" sz="11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fr-FR" sz="1100" u="none" strike="noStrike">
                          <a:effectLst/>
                        </a:rPr>
                        <a:t>Janvier - Juin</a:t>
                      </a:r>
                      <a:endParaRPr lang="fr-F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fr-FR" sz="1100" u="none" strike="noStrike">
                          <a:effectLst/>
                        </a:rPr>
                        <a:t>Juillet</a:t>
                      </a:r>
                      <a:endParaRPr lang="fr-F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fr-FR" sz="1100" u="none" strike="noStrike">
                          <a:effectLst/>
                        </a:rPr>
                        <a:t>Août</a:t>
                      </a:r>
                      <a:endParaRPr lang="fr-F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fr-FR" sz="1100" u="none" strike="noStrike">
                          <a:effectLst/>
                        </a:rPr>
                        <a:t>Septembre</a:t>
                      </a:r>
                      <a:endParaRPr lang="fr-FR" sz="1100" b="0"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fr-FR" sz="1100" u="none" strike="noStrike">
                          <a:effectLst/>
                        </a:rPr>
                        <a:t>Octobre</a:t>
                      </a:r>
                      <a:endParaRPr lang="fr-FR"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1"/>
                  </a:ext>
                </a:extLst>
              </a:tr>
              <a:tr h="182880">
                <a:tc>
                  <a:txBody>
                    <a:bodyPr/>
                    <a:lstStyle/>
                    <a:p>
                      <a:pPr algn="l" fontAlgn="b"/>
                      <a:r>
                        <a:rPr lang="fr-FR" sz="1100" u="none" strike="noStrike">
                          <a:effectLst/>
                        </a:rPr>
                        <a:t>Quantité</a:t>
                      </a:r>
                      <a:endParaRPr lang="fr-FR" sz="11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r-FR" sz="1100" u="none" strike="noStrike">
                          <a:effectLst/>
                        </a:rPr>
                        <a:t>1335</a:t>
                      </a:r>
                      <a:endParaRPr lang="fr-F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r-FR" sz="1100" u="none" strike="noStrike">
                          <a:effectLst/>
                        </a:rPr>
                        <a:t>1035</a:t>
                      </a:r>
                      <a:endParaRPr lang="fr-F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r-FR" sz="1100" u="none" strike="noStrike">
                          <a:effectLst/>
                        </a:rPr>
                        <a:t>630</a:t>
                      </a:r>
                      <a:endParaRPr lang="fr-F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r-FR" sz="1100" u="none" strike="noStrike">
                          <a:effectLst/>
                        </a:rPr>
                        <a:t>510</a:t>
                      </a:r>
                      <a:endParaRPr lang="fr-FR"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fr-FR" sz="1100" u="none" strike="noStrike" dirty="0">
                          <a:effectLst/>
                        </a:rPr>
                        <a:t>1215</a:t>
                      </a:r>
                      <a:endParaRPr lang="fr-FR"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2"/>
                  </a:ext>
                </a:extLst>
              </a:tr>
            </a:tbl>
          </a:graphicData>
        </a:graphic>
      </p:graphicFrame>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41" y="-257557"/>
            <a:ext cx="12563962" cy="7128472"/>
          </a:xfrm>
          <a:prstGeom prst="rect">
            <a:avLst/>
          </a:prstGeom>
        </p:spPr>
      </p:pic>
      <p:sp>
        <p:nvSpPr>
          <p:cNvPr id="12" name="ZoneTexte 11"/>
          <p:cNvSpPr txBox="1"/>
          <p:nvPr/>
        </p:nvSpPr>
        <p:spPr>
          <a:xfrm>
            <a:off x="1396608" y="-81736"/>
            <a:ext cx="858071" cy="400110"/>
          </a:xfrm>
          <a:prstGeom prst="rect">
            <a:avLst/>
          </a:prstGeom>
          <a:solidFill>
            <a:schemeClr val="accent4"/>
          </a:solidFill>
        </p:spPr>
        <p:txBody>
          <a:bodyPr wrap="square" rtlCol="0">
            <a:spAutoFit/>
          </a:bodyPr>
          <a:lstStyle/>
          <a:p>
            <a:r>
              <a:rPr lang="fr-FR" sz="2000" b="1" dirty="0" smtClean="0"/>
              <a:t>14/19</a:t>
            </a:r>
            <a:endParaRPr lang="fr-FR" sz="2000" b="1" dirty="0"/>
          </a:p>
        </p:txBody>
      </p:sp>
      <p:sp>
        <p:nvSpPr>
          <p:cNvPr id="26" name="Rectangle 1"/>
          <p:cNvSpPr>
            <a:spLocks noChangeArrowheads="1"/>
          </p:cNvSpPr>
          <p:nvPr/>
        </p:nvSpPr>
        <p:spPr bwMode="auto">
          <a:xfrm>
            <a:off x="2081775" y="806149"/>
            <a:ext cx="575821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13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41325" algn="l" defTabSz="914400" rtl="0" eaLnBrk="0" fontAlgn="base" latinLnBrk="0" hangingPunct="0">
              <a:lnSpc>
                <a:spcPct val="100000"/>
              </a:lnSpc>
              <a:spcBef>
                <a:spcPct val="0"/>
              </a:spcBef>
              <a:spcAft>
                <a:spcPct val="0"/>
              </a:spcAft>
              <a:buClrTx/>
              <a:buSzTx/>
              <a:buFontTx/>
              <a:buNone/>
              <a:tabLst/>
            </a:pPr>
            <a:r>
              <a:rPr lang="fr-FR" altLang="fr-FR" sz="1400" b="1" dirty="0">
                <a:solidFill>
                  <a:srgbClr val="FF0000"/>
                </a:solidFill>
                <a:latin typeface="Segaon Soft Medium" panose="020F0603030302020204" pitchFamily="34" charset="0"/>
                <a:ea typeface="Calibri" panose="020F0502020204030204" pitchFamily="34" charset="0"/>
                <a:cs typeface="Times New Roman" panose="02020603050405020304" pitchFamily="18" charset="0"/>
              </a:rPr>
              <a:t>Ré</a:t>
            </a:r>
            <a:r>
              <a:rPr kumimoji="0" lang="fr-FR" altLang="fr-FR" sz="1400" b="1" i="0" u="none" strike="noStrike" cap="none" normalizeH="0" baseline="0" dirty="0">
                <a:ln>
                  <a:noFill/>
                </a:ln>
                <a:solidFill>
                  <a:srgbClr val="FF0000"/>
                </a:solidFill>
                <a:effectLst/>
                <a:latin typeface="Segaon Soft Medium" panose="020F0603030302020204" pitchFamily="34" charset="0"/>
                <a:ea typeface="Calibri" panose="020F0502020204030204" pitchFamily="34" charset="0"/>
                <a:cs typeface="Times New Roman" panose="02020603050405020304" pitchFamily="18" charset="0"/>
              </a:rPr>
              <a:t>capitulatif des paramètres critiques (2019 – 2024) :</a:t>
            </a:r>
            <a:endParaRPr kumimoji="0" lang="fr-FR" altLang="fr-FR" sz="1400" b="0" i="0" u="none" strike="noStrike" cap="none" normalizeH="0" baseline="0" dirty="0">
              <a:ln>
                <a:noFill/>
              </a:ln>
              <a:solidFill>
                <a:srgbClr val="FF0000"/>
              </a:solidFill>
              <a:effectLst/>
              <a:latin typeface="Segaon Soft Medium" panose="020F0603030302020204" pitchFamily="34" charset="0"/>
            </a:endParaRPr>
          </a:p>
        </p:txBody>
      </p:sp>
      <p:sp>
        <p:nvSpPr>
          <p:cNvPr id="20" name="Rectangle 19"/>
          <p:cNvSpPr/>
          <p:nvPr/>
        </p:nvSpPr>
        <p:spPr>
          <a:xfrm>
            <a:off x="2596061" y="49362"/>
            <a:ext cx="6535567" cy="523220"/>
          </a:xfrm>
          <a:prstGeom prst="rect">
            <a:avLst/>
          </a:prstGeom>
          <a:solidFill>
            <a:schemeClr val="accent6">
              <a:lumMod val="40000"/>
              <a:lumOff val="60000"/>
            </a:schemeClr>
          </a:solidFill>
        </p:spPr>
        <p:txBody>
          <a:bodyPr wrap="square">
            <a:spAutoFit/>
          </a:bodyPr>
          <a:lstStyle/>
          <a:p>
            <a:pPr algn="ctr" eaLnBrk="0" fontAlgn="base" hangingPunct="0">
              <a:spcBef>
                <a:spcPct val="0"/>
              </a:spcBef>
              <a:spcAft>
                <a:spcPct val="0"/>
              </a:spcAft>
            </a:pPr>
            <a:r>
              <a:rPr lang="fr-FR" altLang="fr-FR" sz="1400" b="1" dirty="0" smtClean="0">
                <a:latin typeface="Segaon Soft Medium" panose="020F0603030302020204" pitchFamily="34" charset="0"/>
              </a:rPr>
              <a:t>III. </a:t>
            </a:r>
            <a:r>
              <a:rPr lang="fr-FR" altLang="fr-FR" sz="1400" b="1" dirty="0">
                <a:latin typeface="Segaon Soft Medium" panose="020F0603030302020204" pitchFamily="34" charset="0"/>
              </a:rPr>
              <a:t>ACTIONS ENGAGÉES AU PAD POUR PRÉSERVER L’ENVIRONNEMENT MARITIME ET PROMOUVOIR L’ÉCONOMIE BLEUE</a:t>
            </a:r>
            <a:endParaRPr kumimoji="0" lang="fr-FR" altLang="fr-FR" sz="1400" b="1" i="0" u="none" strike="noStrike" cap="none" normalizeH="0" baseline="0" dirty="0">
              <a:ln>
                <a:noFill/>
              </a:ln>
              <a:effectLst/>
              <a:latin typeface="Segaon Soft Medium" panose="020F0603030302020204" pitchFamily="34" charset="0"/>
            </a:endParaRPr>
          </a:p>
        </p:txBody>
      </p:sp>
      <p:sp>
        <p:nvSpPr>
          <p:cNvPr id="10" name="Rectangle 1"/>
          <p:cNvSpPr>
            <a:spLocks noChangeArrowheads="1"/>
          </p:cNvSpPr>
          <p:nvPr/>
        </p:nvSpPr>
        <p:spPr bwMode="auto">
          <a:xfrm>
            <a:off x="2022873" y="1275354"/>
            <a:ext cx="9149018"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13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lvl="0" indent="-285750" algn="just">
              <a:buFont typeface="Wingdings" panose="05000000000000000000" pitchFamily="2" charset="2"/>
              <a:buChar char="q"/>
            </a:pPr>
            <a:r>
              <a:rPr lang="fr-FR" altLang="fr-FR" sz="1400" dirty="0" smtClean="0">
                <a:latin typeface="Segaon Soft Medium" panose="020F0603030302020204" pitchFamily="34" charset="0"/>
                <a:cs typeface="Times New Roman" panose="02020603050405020304" pitchFamily="18" charset="0"/>
              </a:rPr>
              <a:t>Entre 2019 et 2024, des analyses physico-chimiques (organiques,</a:t>
            </a:r>
            <a:r>
              <a:rPr lang="fr-FR" altLang="fr-FR" sz="1400" dirty="0">
                <a:latin typeface="Segaon Soft Medium" panose="020F0603030302020204" pitchFamily="34" charset="0"/>
                <a:cs typeface="Times New Roman" panose="02020603050405020304" pitchFamily="18" charset="0"/>
              </a:rPr>
              <a:t> métaux </a:t>
            </a:r>
            <a:r>
              <a:rPr lang="fr-FR" altLang="fr-FR" sz="1400" dirty="0" smtClean="0">
                <a:latin typeface="Segaon Soft Medium" panose="020F0603030302020204" pitchFamily="34" charset="0"/>
                <a:cs typeface="Times New Roman" panose="02020603050405020304" pitchFamily="18" charset="0"/>
              </a:rPr>
              <a:t>lourds) et microbiologiques ont été réalisés.</a:t>
            </a: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q"/>
              <a:tabLst/>
            </a:pPr>
            <a:endParaRPr lang="fr-FR" altLang="fr-FR" sz="1400" dirty="0">
              <a:latin typeface="Segaon Soft Medium" panose="020F0603030302020204" pitchFamily="34" charset="0"/>
              <a:cs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lang="fr-FR" altLang="fr-FR" sz="1400" dirty="0" smtClean="0">
                <a:latin typeface="Segaon Soft Medium" panose="020F0603030302020204" pitchFamily="34" charset="0"/>
                <a:cs typeface="Times New Roman" panose="02020603050405020304" pitchFamily="18" charset="0"/>
              </a:rPr>
              <a:t>Les principaux paramètres critiques enregistrés sont : </a:t>
            </a:r>
          </a:p>
          <a:p>
            <a:pPr marR="0" lvl="0" indent="0" algn="just" defTabSz="914400" rtl="0" eaLnBrk="0" fontAlgn="base" latinLnBrk="0" hangingPunct="0">
              <a:lnSpc>
                <a:spcPct val="100000"/>
              </a:lnSpc>
              <a:spcBef>
                <a:spcPct val="0"/>
              </a:spcBef>
              <a:spcAft>
                <a:spcPct val="0"/>
              </a:spcAft>
              <a:buClrTx/>
              <a:buSzTx/>
              <a:tabLst/>
            </a:pPr>
            <a:r>
              <a:rPr lang="fr-FR" altLang="fr-FR" sz="1400" dirty="0" smtClean="0">
                <a:latin typeface="Segaon Soft Medium" panose="020F0603030302020204" pitchFamily="34" charset="0"/>
                <a:cs typeface="Times New Roman" panose="02020603050405020304" pitchFamily="18" charset="0"/>
              </a:rPr>
              <a:t>-   En termes de matières organiques: les nitrates, nitrites, ammonium, la DCO, la DBO, les Orthophosphates, etc ;</a:t>
            </a:r>
          </a:p>
          <a:p>
            <a:pPr marL="285750" marR="0" lvl="0" indent="-285750" algn="just" defTabSz="914400" rtl="0" eaLnBrk="0" fontAlgn="base" latinLnBrk="0" hangingPunct="0">
              <a:lnSpc>
                <a:spcPct val="100000"/>
              </a:lnSpc>
              <a:spcBef>
                <a:spcPct val="0"/>
              </a:spcBef>
              <a:spcAft>
                <a:spcPct val="0"/>
              </a:spcAft>
              <a:buClrTx/>
              <a:buSzTx/>
              <a:buFontTx/>
              <a:buChar char="-"/>
              <a:tabLst/>
            </a:pPr>
            <a:r>
              <a:rPr lang="fr-FR" altLang="fr-FR" sz="1400" dirty="0" smtClean="0">
                <a:latin typeface="Segaon Soft Medium" panose="020F0603030302020204" pitchFamily="34" charset="0"/>
                <a:cs typeface="Times New Roman" panose="02020603050405020304" pitchFamily="18" charset="0"/>
              </a:rPr>
              <a:t>En termes de microorganismes : les coliformes, les streptocoques, les salmonelles;</a:t>
            </a:r>
          </a:p>
          <a:p>
            <a:pPr marL="285750" marR="0" lvl="0" indent="-285750" algn="just" defTabSz="914400" rtl="0" eaLnBrk="0" fontAlgn="base" latinLnBrk="0" hangingPunct="0">
              <a:lnSpc>
                <a:spcPct val="100000"/>
              </a:lnSpc>
              <a:spcBef>
                <a:spcPct val="0"/>
              </a:spcBef>
              <a:spcAft>
                <a:spcPct val="0"/>
              </a:spcAft>
              <a:buClrTx/>
              <a:buSzTx/>
              <a:buFontTx/>
              <a:buChar char="-"/>
              <a:tabLst/>
            </a:pPr>
            <a:r>
              <a:rPr lang="fr-FR" altLang="fr-FR" sz="1400" dirty="0">
                <a:latin typeface="Segaon Soft Medium" panose="020F0603030302020204" pitchFamily="34" charset="0"/>
                <a:cs typeface="Times New Roman" panose="02020603050405020304" pitchFamily="18" charset="0"/>
              </a:rPr>
              <a:t>E</a:t>
            </a:r>
            <a:r>
              <a:rPr lang="fr-FR" altLang="fr-FR" sz="1400" dirty="0" smtClean="0">
                <a:latin typeface="Segaon Soft Medium" panose="020F0603030302020204" pitchFamily="34" charset="0"/>
                <a:cs typeface="Times New Roman" panose="02020603050405020304" pitchFamily="18" charset="0"/>
              </a:rPr>
              <a:t>n termes de métaux lourds: le plomb, nickel, chrome, aluminium, manganèse, cadmium, mercure et bromure.   </a:t>
            </a:r>
            <a:endParaRPr kumimoji="0" lang="fr-FR" altLang="fr-FR" sz="1400" i="0" u="none" strike="noStrike" cap="none" normalizeH="0" baseline="0" dirty="0">
              <a:ln>
                <a:noFill/>
              </a:ln>
              <a:effectLst/>
              <a:latin typeface="Segaon Soft Medium" panose="020F0603030302020204" pitchFamily="34" charset="0"/>
            </a:endParaRPr>
          </a:p>
        </p:txBody>
      </p:sp>
      <p:sp>
        <p:nvSpPr>
          <p:cNvPr id="11" name="Rectangle 1"/>
          <p:cNvSpPr>
            <a:spLocks noChangeArrowheads="1"/>
          </p:cNvSpPr>
          <p:nvPr/>
        </p:nvSpPr>
        <p:spPr bwMode="auto">
          <a:xfrm>
            <a:off x="1906846" y="3299867"/>
            <a:ext cx="9031215"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13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lvl="0" indent="-285750" algn="just">
              <a:buFont typeface="Arial" panose="020B0604020202020204" pitchFamily="34" charset="0"/>
              <a:buChar char="•"/>
            </a:pPr>
            <a:r>
              <a:rPr lang="fr-FR" altLang="fr-FR" sz="1400" dirty="0" smtClean="0">
                <a:latin typeface="Segaon Soft Medium" panose="020F0603030302020204" pitchFamily="34" charset="0"/>
                <a:cs typeface="Times New Roman" panose="02020603050405020304" pitchFamily="18" charset="0"/>
              </a:rPr>
              <a:t>La présence des matières organiques et des microorganismes dans les plans d’eau portuaires seraient liée aux déchets ménagers venus des eaux municipales, aux matières putrescibles produites dans le Port et déversées dans le domaine maritime portuaire, du lessivages des rives du fleuve Wouri, etc. </a:t>
            </a:r>
          </a:p>
          <a:p>
            <a:pPr indent="0" algn="just"/>
            <a:endParaRPr lang="fr-FR" altLang="fr-FR" sz="1400" dirty="0" smtClean="0">
              <a:latin typeface="Segaon Soft Medium" panose="020F0603030302020204" pitchFamily="34" charset="0"/>
              <a:cs typeface="Times New Roman" panose="02020603050405020304" pitchFamily="18" charset="0"/>
            </a:endParaRPr>
          </a:p>
          <a:p>
            <a:pPr marL="285750" indent="-285750" algn="just">
              <a:buFont typeface="Arial" panose="020B0604020202020204" pitchFamily="34" charset="0"/>
              <a:buChar char="•"/>
            </a:pPr>
            <a:r>
              <a:rPr lang="fr-FR" altLang="fr-FR" sz="1400" dirty="0" smtClean="0">
                <a:latin typeface="Segaon Soft Medium" panose="020F0603030302020204" pitchFamily="34" charset="0"/>
                <a:cs typeface="Times New Roman" panose="02020603050405020304" pitchFamily="18" charset="0"/>
              </a:rPr>
              <a:t>Tandis que, les métaux lourds présents dans les plans d’eau proviendraient </a:t>
            </a:r>
            <a:r>
              <a:rPr lang="fr-FR" sz="1400" dirty="0" smtClean="0">
                <a:latin typeface="Segaon Soft Medium" panose="020F0603030302020204" pitchFamily="34" charset="0"/>
              </a:rPr>
              <a:t>pour </a:t>
            </a:r>
            <a:r>
              <a:rPr lang="fr-FR" sz="1400" dirty="0">
                <a:latin typeface="Segaon Soft Medium" panose="020F0603030302020204" pitchFamily="34" charset="0"/>
              </a:rPr>
              <a:t>la plupart de la combustion du charbon et des rejets industriels, des décharges industrielles des sociétés exploitant les darses et les </a:t>
            </a:r>
            <a:r>
              <a:rPr lang="fr-FR" sz="1400" dirty="0" smtClean="0">
                <a:latin typeface="Segaon Soft Medium" panose="020F0603030302020204" pitchFamily="34" charset="0"/>
              </a:rPr>
              <a:t>cimenteries</a:t>
            </a:r>
            <a:r>
              <a:rPr lang="fr-FR" sz="1400" dirty="0" smtClean="0">
                <a:latin typeface="Segaon Soft Medium" panose="020F0603030302020204" pitchFamily="34" charset="0"/>
                <a:cs typeface="Times New Roman" panose="02020603050405020304" pitchFamily="18" charset="0"/>
              </a:rPr>
              <a:t>, </a:t>
            </a:r>
            <a:r>
              <a:rPr lang="fr-FR" altLang="fr-FR" sz="1400" dirty="0" smtClean="0">
                <a:latin typeface="Segaon Soft Medium" panose="020F0603030302020204" pitchFamily="34" charset="0"/>
                <a:cs typeface="Times New Roman" panose="02020603050405020304" pitchFamily="18" charset="0"/>
              </a:rPr>
              <a:t>des produits issus de l’enlèvements des épaves, des produits issus de la maintenance des engins dans le Port, des différents drains municipaux, etc. </a:t>
            </a:r>
          </a:p>
        </p:txBody>
      </p:sp>
      <p:sp>
        <p:nvSpPr>
          <p:cNvPr id="3" name="Flèche droite 2"/>
          <p:cNvSpPr/>
          <p:nvPr/>
        </p:nvSpPr>
        <p:spPr>
          <a:xfrm>
            <a:off x="2907456" y="5671298"/>
            <a:ext cx="573188" cy="4893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M"/>
          </a:p>
        </p:txBody>
      </p:sp>
      <p:sp>
        <p:nvSpPr>
          <p:cNvPr id="13" name="Rectangle 1"/>
          <p:cNvSpPr>
            <a:spLocks noChangeArrowheads="1"/>
          </p:cNvSpPr>
          <p:nvPr/>
        </p:nvSpPr>
        <p:spPr bwMode="auto">
          <a:xfrm>
            <a:off x="3575063" y="5438915"/>
            <a:ext cx="750580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13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indent="0" algn="just"/>
            <a:r>
              <a:rPr lang="fr-FR" altLang="fr-FR" sz="1400" b="1" dirty="0" smtClean="0">
                <a:solidFill>
                  <a:srgbClr val="00B050"/>
                </a:solidFill>
                <a:latin typeface="Segaon Soft Medium" panose="020F0603030302020204" pitchFamily="34" charset="0"/>
                <a:cs typeface="Times New Roman" panose="02020603050405020304" pitchFamily="18" charset="0"/>
              </a:rPr>
              <a:t>Lorsqu’un acte de pollution du plan d’eau est établi, la Capitainerie est immédiatement saisie. Celle-ci se charge d’appliquer le principe Pollueur payeur, tel que défini dans la Loi n°</a:t>
            </a:r>
            <a:r>
              <a:rPr lang="fr-FR" sz="1400" b="1" dirty="0">
                <a:solidFill>
                  <a:srgbClr val="00B050"/>
                </a:solidFill>
                <a:latin typeface="Segaon Soft Medium" panose="020F0603030302020204" pitchFamily="34" charset="0"/>
              </a:rPr>
              <a:t>96/12 </a:t>
            </a:r>
            <a:r>
              <a:rPr lang="fr-FR" sz="1400" b="1" dirty="0" smtClean="0">
                <a:solidFill>
                  <a:srgbClr val="00B050"/>
                </a:solidFill>
                <a:latin typeface="Segaon Soft Medium" panose="020F0603030302020204" pitchFamily="34" charset="0"/>
              </a:rPr>
              <a:t>du </a:t>
            </a:r>
            <a:r>
              <a:rPr lang="fr-FR" sz="1400" b="1" dirty="0">
                <a:solidFill>
                  <a:srgbClr val="00B050"/>
                </a:solidFill>
                <a:latin typeface="Segaon Soft Medium" panose="020F0603030302020204" pitchFamily="34" charset="0"/>
              </a:rPr>
              <a:t>5 </a:t>
            </a:r>
            <a:r>
              <a:rPr lang="fr-FR" sz="1400" b="1" dirty="0" smtClean="0">
                <a:solidFill>
                  <a:srgbClr val="00B050"/>
                </a:solidFill>
                <a:latin typeface="Segaon Soft Medium" panose="020F0603030302020204" pitchFamily="34" charset="0"/>
              </a:rPr>
              <a:t>août </a:t>
            </a:r>
            <a:r>
              <a:rPr lang="fr-FR" sz="1400" b="1" dirty="0">
                <a:solidFill>
                  <a:srgbClr val="00B050"/>
                </a:solidFill>
                <a:latin typeface="Segaon Soft Medium" panose="020F0603030302020204" pitchFamily="34" charset="0"/>
              </a:rPr>
              <a:t>1996 </a:t>
            </a:r>
            <a:r>
              <a:rPr lang="fr-FR" altLang="fr-FR" sz="1400" b="1" dirty="0" smtClean="0">
                <a:solidFill>
                  <a:srgbClr val="00B050"/>
                </a:solidFill>
                <a:latin typeface="Segaon Soft Medium" panose="020F0603030302020204" pitchFamily="34" charset="0"/>
                <a:cs typeface="Times New Roman" panose="02020603050405020304" pitchFamily="18" charset="0"/>
              </a:rPr>
              <a:t> portant loi cadre relative à la gestion de l’environnement. </a:t>
            </a:r>
          </a:p>
        </p:txBody>
      </p:sp>
    </p:spTree>
    <p:extLst>
      <p:ext uri="{BB962C8B-B14F-4D97-AF65-F5344CB8AC3E}">
        <p14:creationId xmlns:p14="http://schemas.microsoft.com/office/powerpoint/2010/main" val="12484795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M">
              <a:latin typeface="Arial" panose="020B0604020202020204" pitchFamily="34" charset="0"/>
              <a:cs typeface="Arial" panose="020B0604020202020204" pitchFamily="34" charset="0"/>
            </a:endParaRPr>
          </a:p>
        </p:txBody>
      </p:sp>
      <p:graphicFrame>
        <p:nvGraphicFramePr>
          <p:cNvPr id="6" name="Espace réservé du contenu 5"/>
          <p:cNvGraphicFramePr>
            <a:graphicFrameLocks noGrp="1"/>
          </p:cNvGraphicFramePr>
          <p:nvPr>
            <p:ph idx="1"/>
          </p:nvPr>
        </p:nvGraphicFramePr>
        <p:xfrm>
          <a:off x="838200" y="1825625"/>
          <a:ext cx="10515600" cy="111252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226142089"/>
                    </a:ext>
                  </a:extLst>
                </a:gridCol>
                <a:gridCol w="3505200">
                  <a:extLst>
                    <a:ext uri="{9D8B030D-6E8A-4147-A177-3AD203B41FA5}">
                      <a16:colId xmlns:a16="http://schemas.microsoft.com/office/drawing/2014/main" val="1915412943"/>
                    </a:ext>
                  </a:extLst>
                </a:gridCol>
                <a:gridCol w="3505200">
                  <a:extLst>
                    <a:ext uri="{9D8B030D-6E8A-4147-A177-3AD203B41FA5}">
                      <a16:colId xmlns:a16="http://schemas.microsoft.com/office/drawing/2014/main" val="3085163131"/>
                    </a:ext>
                  </a:extLst>
                </a:gridCol>
              </a:tblGrid>
              <a:tr h="370840">
                <a:tc>
                  <a:txBody>
                    <a:bodyPr/>
                    <a:lstStyle/>
                    <a:p>
                      <a:endParaRPr lang="fr-CM" dirty="0"/>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2011127145"/>
                  </a:ext>
                </a:extLst>
              </a:tr>
              <a:tr h="370840">
                <a:tc>
                  <a:txBody>
                    <a:bodyPr/>
                    <a:lstStyle/>
                    <a:p>
                      <a:endParaRPr lang="fr-CM"/>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2937322639"/>
                  </a:ext>
                </a:extLst>
              </a:tr>
              <a:tr h="370840">
                <a:tc>
                  <a:txBody>
                    <a:bodyPr/>
                    <a:lstStyle/>
                    <a:p>
                      <a:endParaRPr lang="fr-CM"/>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868070858"/>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962" y="-123809"/>
            <a:ext cx="12563962" cy="7128472"/>
          </a:xfrm>
          <a:prstGeom prst="rect">
            <a:avLst/>
          </a:prstGeom>
        </p:spPr>
      </p:pic>
      <p:sp>
        <p:nvSpPr>
          <p:cNvPr id="21" name="ZoneTexte 20"/>
          <p:cNvSpPr txBox="1"/>
          <p:nvPr/>
        </p:nvSpPr>
        <p:spPr>
          <a:xfrm>
            <a:off x="1163260" y="63449"/>
            <a:ext cx="939242" cy="400110"/>
          </a:xfrm>
          <a:prstGeom prst="rect">
            <a:avLst/>
          </a:prstGeom>
          <a:solidFill>
            <a:schemeClr val="accent4"/>
          </a:solidFill>
        </p:spPr>
        <p:txBody>
          <a:bodyPr wrap="square" rtlCol="0">
            <a:spAutoFit/>
          </a:bodyPr>
          <a:lstStyle/>
          <a:p>
            <a:r>
              <a:rPr lang="fr-FR" sz="2000" b="1" dirty="0" smtClean="0"/>
              <a:t>15/19</a:t>
            </a:r>
            <a:endParaRPr lang="fr-FR" sz="2000" b="1" dirty="0"/>
          </a:p>
        </p:txBody>
      </p:sp>
      <p:sp>
        <p:nvSpPr>
          <p:cNvPr id="7" name="Rectangle 2"/>
          <p:cNvSpPr>
            <a:spLocks noChangeArrowheads="1"/>
          </p:cNvSpPr>
          <p:nvPr/>
        </p:nvSpPr>
        <p:spPr bwMode="auto">
          <a:xfrm>
            <a:off x="1850961" y="705376"/>
            <a:ext cx="684397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fr-FR" altLang="fr-FR" sz="1600" b="1" dirty="0" smtClean="0">
                <a:solidFill>
                  <a:srgbClr val="0070C0"/>
                </a:solidFill>
                <a:latin typeface="Segaon Soft Medium" panose="020F0603030302020204" pitchFamily="34" charset="0"/>
              </a:rPr>
              <a:t>IV. </a:t>
            </a:r>
            <a:r>
              <a:rPr lang="fr-FR" altLang="fr-FR" sz="1600" b="1" dirty="0">
                <a:solidFill>
                  <a:srgbClr val="0070C0"/>
                </a:solidFill>
                <a:latin typeface="Segaon Soft Medium" panose="020F0603030302020204" pitchFamily="34" charset="0"/>
              </a:rPr>
              <a:t>Sensibilisation de la communauté portuaire et des riverains (pêcheurs et autres) </a:t>
            </a:r>
          </a:p>
        </p:txBody>
      </p:sp>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4552" y="3283889"/>
            <a:ext cx="4892069" cy="3119652"/>
          </a:xfrm>
          <a:prstGeom prst="rect">
            <a:avLst/>
          </a:prstGeom>
        </p:spPr>
      </p:pic>
      <p:pic>
        <p:nvPicPr>
          <p:cNvPr id="9" name="Image 8"/>
          <p:cNvPicPr>
            <a:picLocks noChangeAspect="1"/>
          </p:cNvPicPr>
          <p:nvPr/>
        </p:nvPicPr>
        <p:blipFill>
          <a:blip r:embed="rId5"/>
          <a:stretch>
            <a:fillRect/>
          </a:stretch>
        </p:blipFill>
        <p:spPr>
          <a:xfrm>
            <a:off x="6839256" y="1164608"/>
            <a:ext cx="4735329" cy="2684102"/>
          </a:xfrm>
          <a:prstGeom prst="rect">
            <a:avLst/>
          </a:prstGeom>
        </p:spPr>
      </p:pic>
      <p:sp>
        <p:nvSpPr>
          <p:cNvPr id="10" name="Rectangle 9"/>
          <p:cNvSpPr/>
          <p:nvPr/>
        </p:nvSpPr>
        <p:spPr>
          <a:xfrm rot="1284857" flipV="1">
            <a:off x="8503639" y="2505251"/>
            <a:ext cx="1590541" cy="13591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rot="8662054">
            <a:off x="8484897" y="2508175"/>
            <a:ext cx="1444042" cy="123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1850961" y="6427113"/>
            <a:ext cx="5350780" cy="430887"/>
          </a:xfrm>
          <a:prstGeom prst="rect">
            <a:avLst/>
          </a:prstGeom>
        </p:spPr>
        <p:txBody>
          <a:bodyPr wrap="square">
            <a:spAutoFit/>
          </a:bodyPr>
          <a:lstStyle/>
          <a:p>
            <a:pPr algn="just"/>
            <a:r>
              <a:rPr lang="fr-FR" sz="1100" dirty="0">
                <a:solidFill>
                  <a:srgbClr val="FF0000"/>
                </a:solidFill>
                <a:latin typeface="Segaon Soft Medium" panose="020F0603030302020204" pitchFamily="34" charset="0"/>
              </a:rPr>
              <a:t>Sensibilisation des communautés riveraines (Mabanda) à la préservation des mangroves et à la pollution aquatique portuaire (25 avril 2025)</a:t>
            </a:r>
            <a:endParaRPr lang="fr-CM" sz="1100" dirty="0">
              <a:solidFill>
                <a:srgbClr val="FF0000"/>
              </a:solidFill>
              <a:latin typeface="Segaon Soft Medium" panose="020F0603030302020204" pitchFamily="34" charset="0"/>
            </a:endParaRPr>
          </a:p>
        </p:txBody>
      </p:sp>
      <p:sp>
        <p:nvSpPr>
          <p:cNvPr id="13" name="Rectangle 2"/>
          <p:cNvSpPr>
            <a:spLocks noChangeArrowheads="1"/>
          </p:cNvSpPr>
          <p:nvPr/>
        </p:nvSpPr>
        <p:spPr bwMode="auto">
          <a:xfrm>
            <a:off x="1686234" y="1444435"/>
            <a:ext cx="506038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fr-FR" altLang="fr-FR" sz="1400" dirty="0">
                <a:latin typeface="Segaon Soft Medium" panose="020F0603030302020204" pitchFamily="34" charset="0"/>
              </a:rPr>
              <a:t>Le PAD effectue régulièrement des campagnes de sensibilisation à bord de ses engins de servitude, des personnels du PAD et des communautés </a:t>
            </a:r>
            <a:r>
              <a:rPr lang="fr-FR" altLang="fr-FR" sz="1400" dirty="0" smtClean="0">
                <a:latin typeface="Segaon Soft Medium" panose="020F0603030302020204" pitchFamily="34" charset="0"/>
              </a:rPr>
              <a:t>riveraines. Les différents axes de sensibilisation sont : </a:t>
            </a:r>
          </a:p>
          <a:p>
            <a:pPr marL="285750" indent="-285750" algn="just" eaLnBrk="0" fontAlgn="base" hangingPunct="0">
              <a:spcBef>
                <a:spcPct val="0"/>
              </a:spcBef>
              <a:spcAft>
                <a:spcPct val="0"/>
              </a:spcAft>
              <a:buFont typeface="Arial" panose="020B0604020202020204" pitchFamily="34" charset="0"/>
              <a:buChar char="•"/>
            </a:pPr>
            <a:r>
              <a:rPr lang="fr-FR" altLang="fr-FR" sz="1400" dirty="0" smtClean="0">
                <a:latin typeface="Segaon Soft Medium" panose="020F0603030302020204" pitchFamily="34" charset="0"/>
              </a:rPr>
              <a:t>la protection de la mangrove ; </a:t>
            </a:r>
          </a:p>
          <a:p>
            <a:pPr marL="285750" indent="-285750" algn="just" eaLnBrk="0" fontAlgn="base" hangingPunct="0">
              <a:spcBef>
                <a:spcPct val="0"/>
              </a:spcBef>
              <a:spcAft>
                <a:spcPct val="0"/>
              </a:spcAft>
              <a:buFont typeface="Arial" panose="020B0604020202020204" pitchFamily="34" charset="0"/>
              <a:buChar char="•"/>
            </a:pPr>
            <a:r>
              <a:rPr lang="fr-FR" altLang="fr-FR" sz="1400" dirty="0" smtClean="0">
                <a:latin typeface="Segaon Soft Medium" panose="020F0603030302020204" pitchFamily="34" charset="0"/>
              </a:rPr>
              <a:t>la gestion des déchets plastiques ; </a:t>
            </a:r>
          </a:p>
          <a:p>
            <a:pPr marL="285750" indent="-285750" algn="just" eaLnBrk="0" fontAlgn="base" hangingPunct="0">
              <a:spcBef>
                <a:spcPct val="0"/>
              </a:spcBef>
              <a:spcAft>
                <a:spcPct val="0"/>
              </a:spcAft>
              <a:buFont typeface="Arial" panose="020B0604020202020204" pitchFamily="34" charset="0"/>
              <a:buChar char="•"/>
            </a:pPr>
            <a:r>
              <a:rPr lang="fr-FR" altLang="fr-FR" sz="1400" dirty="0" smtClean="0">
                <a:latin typeface="Segaon Soft Medium" panose="020F0603030302020204" pitchFamily="34" charset="0"/>
              </a:rPr>
              <a:t>la pollution de l’eau ; </a:t>
            </a:r>
          </a:p>
          <a:p>
            <a:pPr marL="285750" indent="-285750" algn="just" eaLnBrk="0" fontAlgn="base" hangingPunct="0">
              <a:spcBef>
                <a:spcPct val="0"/>
              </a:spcBef>
              <a:spcAft>
                <a:spcPct val="0"/>
              </a:spcAft>
              <a:buFont typeface="Arial" panose="020B0604020202020204" pitchFamily="34" charset="0"/>
              <a:buChar char="•"/>
            </a:pPr>
            <a:r>
              <a:rPr lang="fr-FR" altLang="fr-FR" sz="1400" dirty="0" smtClean="0">
                <a:latin typeface="Segaon Soft Medium" panose="020F0603030302020204" pitchFamily="34" charset="0"/>
              </a:rPr>
              <a:t>etc. </a:t>
            </a:r>
            <a:endParaRPr lang="fr-FR" altLang="fr-FR" sz="1400" dirty="0">
              <a:latin typeface="Segaon Soft Medium" panose="020F0603030302020204" pitchFamily="34" charset="0"/>
            </a:endParaRPr>
          </a:p>
        </p:txBody>
      </p:sp>
      <p:sp>
        <p:nvSpPr>
          <p:cNvPr id="15" name="Rectangle 14"/>
          <p:cNvSpPr/>
          <p:nvPr/>
        </p:nvSpPr>
        <p:spPr>
          <a:xfrm>
            <a:off x="7201741" y="3856012"/>
            <a:ext cx="4897624" cy="276999"/>
          </a:xfrm>
          <a:prstGeom prst="rect">
            <a:avLst/>
          </a:prstGeom>
        </p:spPr>
        <p:txBody>
          <a:bodyPr wrap="square">
            <a:spAutoFit/>
          </a:bodyPr>
          <a:lstStyle/>
          <a:p>
            <a:pPr algn="just"/>
            <a:r>
              <a:rPr lang="fr-FR" sz="1200" dirty="0">
                <a:solidFill>
                  <a:srgbClr val="FF0000"/>
                </a:solidFill>
                <a:latin typeface="Segaon Soft Medium" panose="020F0603030302020204" pitchFamily="34" charset="0"/>
              </a:rPr>
              <a:t>Déchets présents sur les plages du domaine portuaire</a:t>
            </a:r>
            <a:endParaRPr lang="fr-CM" sz="1200" dirty="0">
              <a:solidFill>
                <a:srgbClr val="FF0000"/>
              </a:solidFill>
              <a:latin typeface="Segaon Soft Medium" panose="020F0603030302020204" pitchFamily="34" charset="0"/>
            </a:endParaRPr>
          </a:p>
        </p:txBody>
      </p:sp>
      <p:sp>
        <p:nvSpPr>
          <p:cNvPr id="5" name="Rectangle 4"/>
          <p:cNvSpPr/>
          <p:nvPr/>
        </p:nvSpPr>
        <p:spPr>
          <a:xfrm>
            <a:off x="7010400" y="5096167"/>
            <a:ext cx="4761081" cy="830997"/>
          </a:xfrm>
          <a:prstGeom prst="rect">
            <a:avLst/>
          </a:prstGeom>
        </p:spPr>
        <p:txBody>
          <a:bodyPr wrap="square">
            <a:spAutoFit/>
          </a:bodyPr>
          <a:lstStyle/>
          <a:p>
            <a:pPr marL="285750" lvl="0" indent="-285750" algn="ctr" eaLnBrk="0" fontAlgn="base" hangingPunct="0">
              <a:spcBef>
                <a:spcPct val="0"/>
              </a:spcBef>
              <a:spcAft>
                <a:spcPct val="0"/>
              </a:spcAft>
              <a:buFont typeface="Wingdings" panose="05000000000000000000" pitchFamily="2" charset="2"/>
              <a:buChar char="v"/>
            </a:pPr>
            <a:r>
              <a:rPr lang="fr-FR" altLang="fr-FR" sz="1600" dirty="0">
                <a:solidFill>
                  <a:srgbClr val="00B050"/>
                </a:solidFill>
                <a:latin typeface="Segaon Soft Medium" panose="020F0603030302020204" pitchFamily="34" charset="0"/>
              </a:rPr>
              <a:t>Des études d’impact environnemental sérieuses sont systématiquement menées avant tout projet au Port. </a:t>
            </a:r>
          </a:p>
        </p:txBody>
      </p:sp>
      <p:sp>
        <p:nvSpPr>
          <p:cNvPr id="16" name="Rectangle 15"/>
          <p:cNvSpPr/>
          <p:nvPr/>
        </p:nvSpPr>
        <p:spPr>
          <a:xfrm>
            <a:off x="2707583" y="-13026"/>
            <a:ext cx="6535567" cy="523220"/>
          </a:xfrm>
          <a:prstGeom prst="rect">
            <a:avLst/>
          </a:prstGeom>
          <a:solidFill>
            <a:schemeClr val="accent6">
              <a:lumMod val="40000"/>
              <a:lumOff val="60000"/>
            </a:schemeClr>
          </a:solidFill>
        </p:spPr>
        <p:txBody>
          <a:bodyPr wrap="square">
            <a:spAutoFit/>
          </a:bodyPr>
          <a:lstStyle/>
          <a:p>
            <a:pPr algn="ctr" eaLnBrk="0" fontAlgn="base" hangingPunct="0">
              <a:spcBef>
                <a:spcPct val="0"/>
              </a:spcBef>
              <a:spcAft>
                <a:spcPct val="0"/>
              </a:spcAft>
            </a:pPr>
            <a:r>
              <a:rPr lang="fr-FR" altLang="fr-FR" sz="1400" b="1" dirty="0" smtClean="0">
                <a:latin typeface="Segaon Soft Medium" panose="020F0603030302020204" pitchFamily="34" charset="0"/>
              </a:rPr>
              <a:t>III. </a:t>
            </a:r>
            <a:r>
              <a:rPr lang="fr-FR" altLang="fr-FR" sz="1400" b="1" dirty="0">
                <a:latin typeface="Segaon Soft Medium" panose="020F0603030302020204" pitchFamily="34" charset="0"/>
              </a:rPr>
              <a:t>Actions engagées au PAD pour préserver l’environnement maritime et promouvoir l’économie bleue</a:t>
            </a:r>
            <a:endParaRPr kumimoji="0" lang="fr-FR" altLang="fr-FR" sz="1400" b="1" i="0" u="none" strike="noStrike" cap="none" normalizeH="0" baseline="0" dirty="0">
              <a:ln>
                <a:noFill/>
              </a:ln>
              <a:effectLst/>
              <a:latin typeface="Segaon Soft Medium" panose="020F0603030302020204" pitchFamily="34" charset="0"/>
            </a:endParaRPr>
          </a:p>
        </p:txBody>
      </p:sp>
    </p:spTree>
    <p:extLst>
      <p:ext uri="{BB962C8B-B14F-4D97-AF65-F5344CB8AC3E}">
        <p14:creationId xmlns:p14="http://schemas.microsoft.com/office/powerpoint/2010/main" val="222563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M">
              <a:latin typeface="Arial" panose="020B0604020202020204" pitchFamily="34" charset="0"/>
              <a:cs typeface="Arial" panose="020B0604020202020204" pitchFamily="34" charset="0"/>
            </a:endParaRPr>
          </a:p>
        </p:txBody>
      </p:sp>
      <p:graphicFrame>
        <p:nvGraphicFramePr>
          <p:cNvPr id="6" name="Espace réservé du contenu 5"/>
          <p:cNvGraphicFramePr>
            <a:graphicFrameLocks noGrp="1"/>
          </p:cNvGraphicFramePr>
          <p:nvPr>
            <p:ph idx="1"/>
          </p:nvPr>
        </p:nvGraphicFramePr>
        <p:xfrm>
          <a:off x="838200" y="1825625"/>
          <a:ext cx="10515600" cy="111252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226142089"/>
                    </a:ext>
                  </a:extLst>
                </a:gridCol>
                <a:gridCol w="3505200">
                  <a:extLst>
                    <a:ext uri="{9D8B030D-6E8A-4147-A177-3AD203B41FA5}">
                      <a16:colId xmlns:a16="http://schemas.microsoft.com/office/drawing/2014/main" val="1915412943"/>
                    </a:ext>
                  </a:extLst>
                </a:gridCol>
                <a:gridCol w="3505200">
                  <a:extLst>
                    <a:ext uri="{9D8B030D-6E8A-4147-A177-3AD203B41FA5}">
                      <a16:colId xmlns:a16="http://schemas.microsoft.com/office/drawing/2014/main" val="3085163131"/>
                    </a:ext>
                  </a:extLst>
                </a:gridCol>
              </a:tblGrid>
              <a:tr h="370840">
                <a:tc>
                  <a:txBody>
                    <a:bodyPr/>
                    <a:lstStyle/>
                    <a:p>
                      <a:endParaRPr lang="fr-CM" dirty="0"/>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2011127145"/>
                  </a:ext>
                </a:extLst>
              </a:tr>
              <a:tr h="370840">
                <a:tc>
                  <a:txBody>
                    <a:bodyPr/>
                    <a:lstStyle/>
                    <a:p>
                      <a:endParaRPr lang="fr-CM"/>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2937322639"/>
                  </a:ext>
                </a:extLst>
              </a:tr>
              <a:tr h="370840">
                <a:tc>
                  <a:txBody>
                    <a:bodyPr/>
                    <a:lstStyle/>
                    <a:p>
                      <a:endParaRPr lang="fr-CM"/>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868070858"/>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962" y="-131760"/>
            <a:ext cx="12563962" cy="7128472"/>
          </a:xfrm>
          <a:prstGeom prst="rect">
            <a:avLst/>
          </a:prstGeom>
        </p:spPr>
      </p:pic>
      <p:sp>
        <p:nvSpPr>
          <p:cNvPr id="21" name="ZoneTexte 20"/>
          <p:cNvSpPr txBox="1"/>
          <p:nvPr/>
        </p:nvSpPr>
        <p:spPr>
          <a:xfrm>
            <a:off x="1163260" y="63449"/>
            <a:ext cx="939242" cy="400110"/>
          </a:xfrm>
          <a:prstGeom prst="rect">
            <a:avLst/>
          </a:prstGeom>
          <a:solidFill>
            <a:schemeClr val="accent4"/>
          </a:solidFill>
        </p:spPr>
        <p:txBody>
          <a:bodyPr wrap="square" rtlCol="0">
            <a:spAutoFit/>
          </a:bodyPr>
          <a:lstStyle/>
          <a:p>
            <a:r>
              <a:rPr lang="fr-FR" sz="2000" b="1" dirty="0" smtClean="0"/>
              <a:t>16/19</a:t>
            </a:r>
            <a:endParaRPr lang="fr-FR" sz="2000" b="1" dirty="0"/>
          </a:p>
        </p:txBody>
      </p:sp>
      <p:sp>
        <p:nvSpPr>
          <p:cNvPr id="7" name="Rectangle 2"/>
          <p:cNvSpPr>
            <a:spLocks noChangeArrowheads="1"/>
          </p:cNvSpPr>
          <p:nvPr/>
        </p:nvSpPr>
        <p:spPr bwMode="auto">
          <a:xfrm>
            <a:off x="2399179" y="628928"/>
            <a:ext cx="68439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fr-FR" altLang="fr-FR" sz="1600" b="1" dirty="0" smtClean="0">
                <a:solidFill>
                  <a:srgbClr val="0070C0"/>
                </a:solidFill>
                <a:latin typeface="Segaon Soft Medium" panose="020F0603030302020204" pitchFamily="34" charset="0"/>
              </a:rPr>
              <a:t>V. Inspections environnementales des plans d’eau </a:t>
            </a:r>
            <a:endParaRPr lang="fr-FR" altLang="fr-FR" sz="1600" b="1" dirty="0">
              <a:solidFill>
                <a:srgbClr val="0070C0"/>
              </a:solidFill>
              <a:latin typeface="Segaon Soft Medium" panose="020F0603030302020204" pitchFamily="34" charset="0"/>
            </a:endParaRPr>
          </a:p>
        </p:txBody>
      </p:sp>
      <p:sp>
        <p:nvSpPr>
          <p:cNvPr id="16" name="Rectangle 15"/>
          <p:cNvSpPr/>
          <p:nvPr/>
        </p:nvSpPr>
        <p:spPr>
          <a:xfrm>
            <a:off x="2707583" y="-13026"/>
            <a:ext cx="6535567" cy="523220"/>
          </a:xfrm>
          <a:prstGeom prst="rect">
            <a:avLst/>
          </a:prstGeom>
          <a:solidFill>
            <a:schemeClr val="accent6">
              <a:lumMod val="40000"/>
              <a:lumOff val="60000"/>
            </a:schemeClr>
          </a:solidFill>
        </p:spPr>
        <p:txBody>
          <a:bodyPr wrap="square">
            <a:spAutoFit/>
          </a:bodyPr>
          <a:lstStyle/>
          <a:p>
            <a:pPr algn="ctr" eaLnBrk="0" fontAlgn="base" hangingPunct="0">
              <a:spcBef>
                <a:spcPct val="0"/>
              </a:spcBef>
              <a:spcAft>
                <a:spcPct val="0"/>
              </a:spcAft>
            </a:pPr>
            <a:r>
              <a:rPr lang="fr-FR" altLang="fr-FR" sz="1400" b="1" dirty="0" smtClean="0">
                <a:latin typeface="Segaon Soft Medium" panose="020F0603030302020204" pitchFamily="34" charset="0"/>
              </a:rPr>
              <a:t>III. </a:t>
            </a:r>
            <a:r>
              <a:rPr lang="fr-FR" altLang="fr-FR" sz="1400" b="1" dirty="0">
                <a:latin typeface="Segaon Soft Medium" panose="020F0603030302020204" pitchFamily="34" charset="0"/>
              </a:rPr>
              <a:t>Actions engagées au PAD pour préserver l’environnement maritime et promouvoir l’économie bleue</a:t>
            </a:r>
            <a:endParaRPr kumimoji="0" lang="fr-FR" altLang="fr-FR" sz="1400" b="1" i="0" u="none" strike="noStrike" cap="none" normalizeH="0" baseline="0" dirty="0">
              <a:ln>
                <a:noFill/>
              </a:ln>
              <a:effectLst/>
              <a:latin typeface="Segaon Soft Medium" panose="020F0603030302020204" pitchFamily="34" charset="0"/>
            </a:endParaRPr>
          </a:p>
        </p:txBody>
      </p:sp>
      <p:sp>
        <p:nvSpPr>
          <p:cNvPr id="17" name="Rectangle 2"/>
          <p:cNvSpPr>
            <a:spLocks noChangeArrowheads="1"/>
          </p:cNvSpPr>
          <p:nvPr/>
        </p:nvSpPr>
        <p:spPr bwMode="auto">
          <a:xfrm>
            <a:off x="1828432" y="1086216"/>
            <a:ext cx="68439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fr-FR" altLang="fr-FR" sz="1400" b="1" dirty="0" smtClean="0">
                <a:latin typeface="Segaon Soft Medium" panose="020F0603030302020204" pitchFamily="34" charset="0"/>
              </a:rPr>
              <a:t>Des inspections environnementales sont effectuées trimestriellement sur les plans d’eau portuaires. Ces inspections visent à : </a:t>
            </a:r>
            <a:endParaRPr lang="fr-FR" altLang="fr-FR" sz="1400" b="1" dirty="0">
              <a:latin typeface="Segaon Soft Medium" panose="020F0603030302020204" pitchFamily="34" charset="0"/>
            </a:endParaRPr>
          </a:p>
        </p:txBody>
      </p:sp>
      <p:sp>
        <p:nvSpPr>
          <p:cNvPr id="8" name="Rectangle 7"/>
          <p:cNvSpPr/>
          <p:nvPr/>
        </p:nvSpPr>
        <p:spPr>
          <a:xfrm>
            <a:off x="1718767" y="1590139"/>
            <a:ext cx="8513197" cy="1793440"/>
          </a:xfrm>
          <a:prstGeom prst="rect">
            <a:avLst/>
          </a:prstGeom>
        </p:spPr>
        <p:txBody>
          <a:bodyPr wrap="square">
            <a:spAutoFit/>
          </a:bodyPr>
          <a:lstStyle/>
          <a:p>
            <a:pPr marL="342900" lvl="0" indent="-342900" algn="just">
              <a:lnSpc>
                <a:spcPct val="107000"/>
              </a:lnSpc>
              <a:spcAft>
                <a:spcPts val="0"/>
              </a:spcAft>
              <a:buFont typeface="Segaon Soft Medium" panose="020F0603030302020204" pitchFamily="34" charset="0"/>
              <a:buChar char="-"/>
            </a:pPr>
            <a:r>
              <a:rPr lang="fr-FR" sz="1400" dirty="0">
                <a:latin typeface="Segaon Soft Medium" panose="020F0603030302020204" pitchFamily="34" charset="0"/>
                <a:ea typeface="Times New Roman" panose="02020603050405020304" pitchFamily="18" charset="0"/>
                <a:cs typeface="Consolas" panose="020B0609020204030204" pitchFamily="49" charset="0"/>
              </a:rPr>
              <a:t>Inspecter l’état physique du domaine aquatique du Port de Douala-Bonabéri afin de constater l’état visuel d’encombrement des plans d’eaux ;</a:t>
            </a:r>
          </a:p>
          <a:p>
            <a:pPr marL="342900" lvl="0" indent="-342900" algn="just">
              <a:lnSpc>
                <a:spcPct val="107000"/>
              </a:lnSpc>
              <a:spcAft>
                <a:spcPts val="0"/>
              </a:spcAft>
              <a:buFont typeface="Segaon Soft Medium" panose="020F0603030302020204" pitchFamily="34" charset="0"/>
              <a:buChar char="-"/>
            </a:pPr>
            <a:r>
              <a:rPr lang="fr-FR" sz="1400" dirty="0">
                <a:latin typeface="Segaon Soft Medium" panose="020F0603030302020204" pitchFamily="34" charset="0"/>
                <a:ea typeface="Times New Roman" panose="02020603050405020304" pitchFamily="18" charset="0"/>
                <a:cs typeface="Consolas" panose="020B0609020204030204" pitchFamily="49" charset="0"/>
              </a:rPr>
              <a:t>Identifier les sources potentielles de pollution et facteurs de dégradation de la qualité de l’eau ;</a:t>
            </a:r>
          </a:p>
          <a:p>
            <a:pPr marL="342900" lvl="0" indent="-342900" algn="just">
              <a:spcAft>
                <a:spcPts val="800"/>
              </a:spcAft>
              <a:buFont typeface="Segaon Soft Medium" panose="020F0603030302020204" pitchFamily="34" charset="0"/>
              <a:buChar char="-"/>
            </a:pPr>
            <a:r>
              <a:rPr lang="fr-FR" sz="1400" dirty="0">
                <a:latin typeface="Segaon Soft Medium" panose="020F0603030302020204" pitchFamily="34" charset="0"/>
                <a:ea typeface="Times New Roman" panose="02020603050405020304" pitchFamily="18" charset="0"/>
                <a:cs typeface="Consolas" panose="020B0609020204030204" pitchFamily="49" charset="0"/>
              </a:rPr>
              <a:t>Evaluer les besoins en travaux d’enlèvement-faucardage des macrophytes et principalement la Jacinthe au niveau des darses, ainsi que l’enlèvement des autres déchets plastiques présents sur le rivage ;</a:t>
            </a:r>
          </a:p>
          <a:p>
            <a:r>
              <a:rPr lang="fr-CA" sz="1400" dirty="0" smtClean="0">
                <a:latin typeface="Segaon Soft Medium" panose="020F0603030302020204" pitchFamily="34" charset="0"/>
                <a:ea typeface="Times New Roman" panose="02020603050405020304" pitchFamily="18" charset="0"/>
                <a:cs typeface="Consolas" panose="020B0609020204030204" pitchFamily="49" charset="0"/>
              </a:rPr>
              <a:t>-     Apprécier </a:t>
            </a:r>
            <a:r>
              <a:rPr lang="fr-CA" sz="1400" dirty="0">
                <a:latin typeface="Segaon Soft Medium" panose="020F0603030302020204" pitchFamily="34" charset="0"/>
                <a:ea typeface="Times New Roman" panose="02020603050405020304" pitchFamily="18" charset="0"/>
                <a:cs typeface="Consolas" panose="020B0609020204030204" pitchFamily="49" charset="0"/>
              </a:rPr>
              <a:t>l’état des rives et berges des plans d’eau portuaires. </a:t>
            </a:r>
            <a:endParaRPr lang="fr-CM" sz="1400" dirty="0">
              <a:latin typeface="Segaon Soft Medium" panose="020F0603030302020204" pitchFamily="34" charset="0"/>
            </a:endParaRPr>
          </a:p>
        </p:txBody>
      </p:sp>
      <p:pic>
        <p:nvPicPr>
          <p:cNvPr id="14" name="Image 13"/>
          <p:cNvPicPr>
            <a:picLocks noChangeAspect="1"/>
          </p:cNvPicPr>
          <p:nvPr/>
        </p:nvPicPr>
        <p:blipFill>
          <a:blip r:embed="rId4"/>
          <a:stretch>
            <a:fillRect/>
          </a:stretch>
        </p:blipFill>
        <p:spPr>
          <a:xfrm>
            <a:off x="2158241" y="3383579"/>
            <a:ext cx="4218706" cy="3128539"/>
          </a:xfrm>
          <a:prstGeom prst="rect">
            <a:avLst/>
          </a:prstGeom>
        </p:spPr>
      </p:pic>
      <p:sp>
        <p:nvSpPr>
          <p:cNvPr id="18" name="Rectangle 17"/>
          <p:cNvSpPr/>
          <p:nvPr/>
        </p:nvSpPr>
        <p:spPr>
          <a:xfrm>
            <a:off x="5025993" y="6512118"/>
            <a:ext cx="3278462" cy="261610"/>
          </a:xfrm>
          <a:prstGeom prst="rect">
            <a:avLst/>
          </a:prstGeom>
        </p:spPr>
        <p:txBody>
          <a:bodyPr wrap="none">
            <a:spAutoFit/>
          </a:bodyPr>
          <a:lstStyle/>
          <a:p>
            <a:r>
              <a:rPr lang="fr-CA" sz="1100" dirty="0" smtClean="0">
                <a:solidFill>
                  <a:srgbClr val="FF0000"/>
                </a:solidFill>
                <a:latin typeface="Segaon Soft Medium" panose="020F0603030302020204" pitchFamily="34" charset="0"/>
                <a:ea typeface="Times New Roman" panose="02020603050405020304" pitchFamily="18" charset="0"/>
                <a:cs typeface="Consolas" panose="020B0609020204030204" pitchFamily="49" charset="0"/>
              </a:rPr>
              <a:t>Embarquement pour une visite des plans d’eau </a:t>
            </a:r>
            <a:endParaRPr lang="fr-CM" sz="1100" dirty="0">
              <a:solidFill>
                <a:srgbClr val="FF0000"/>
              </a:solidFill>
            </a:endParaRPr>
          </a:p>
        </p:txBody>
      </p:sp>
      <p:pic>
        <p:nvPicPr>
          <p:cNvPr id="19" name="Image 18"/>
          <p:cNvPicPr>
            <a:picLocks noChangeAspect="1"/>
          </p:cNvPicPr>
          <p:nvPr/>
        </p:nvPicPr>
        <p:blipFill>
          <a:blip r:embed="rId5"/>
          <a:stretch>
            <a:fillRect/>
          </a:stretch>
        </p:blipFill>
        <p:spPr>
          <a:xfrm>
            <a:off x="6665224" y="3359586"/>
            <a:ext cx="4200525" cy="3152532"/>
          </a:xfrm>
          <a:prstGeom prst="rect">
            <a:avLst/>
          </a:prstGeom>
        </p:spPr>
      </p:pic>
    </p:spTree>
    <p:extLst>
      <p:ext uri="{BB962C8B-B14F-4D97-AF65-F5344CB8AC3E}">
        <p14:creationId xmlns:p14="http://schemas.microsoft.com/office/powerpoint/2010/main" val="14329698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M">
              <a:latin typeface="Segaon Soft Medium" panose="020F0603030302020204" pitchFamily="34" charset="0"/>
            </a:endParaRPr>
          </a:p>
        </p:txBody>
      </p:sp>
      <p:sp>
        <p:nvSpPr>
          <p:cNvPr id="3" name="Espace réservé du contenu 2"/>
          <p:cNvSpPr>
            <a:spLocks noGrp="1"/>
          </p:cNvSpPr>
          <p:nvPr>
            <p:ph idx="1"/>
          </p:nvPr>
        </p:nvSpPr>
        <p:spPr/>
        <p:txBody>
          <a:bodyPr/>
          <a:lstStyle/>
          <a:p>
            <a:endParaRPr lang="fr-CM">
              <a:latin typeface="Segaon Soft Medium" panose="020F06030303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003" y="0"/>
            <a:ext cx="12563962" cy="7128472"/>
          </a:xfrm>
          <a:prstGeom prst="rect">
            <a:avLst/>
          </a:prstGeom>
        </p:spPr>
      </p:pic>
      <p:sp>
        <p:nvSpPr>
          <p:cNvPr id="5" name="Rectangle 4"/>
          <p:cNvSpPr/>
          <p:nvPr/>
        </p:nvSpPr>
        <p:spPr>
          <a:xfrm>
            <a:off x="2978199" y="55130"/>
            <a:ext cx="7183273" cy="461665"/>
          </a:xfrm>
          <a:prstGeom prst="rect">
            <a:avLst/>
          </a:prstGeom>
        </p:spPr>
        <p:txBody>
          <a:bodyPr wrap="square">
            <a:spAutoFit/>
          </a:bodyPr>
          <a:lstStyle/>
          <a:p>
            <a:pPr lvl="0" algn="ctr"/>
            <a:r>
              <a:rPr lang="fr-FR" sz="2400" b="1" dirty="0">
                <a:latin typeface="Segaon Soft Medium" panose="020F0603030302020204" pitchFamily="34" charset="0"/>
              </a:rPr>
              <a:t>PLAN</a:t>
            </a:r>
            <a:endParaRPr lang="fr-FR" sz="2400" b="1" dirty="0">
              <a:effectLst/>
              <a:latin typeface="Segaon Soft Medium" panose="020F0603030302020204" pitchFamily="34" charset="0"/>
              <a:ea typeface="Calibri" panose="020F0502020204030204" pitchFamily="34" charset="0"/>
              <a:cs typeface="Times New Roman" panose="02020603050405020304" pitchFamily="18" charset="0"/>
            </a:endParaRPr>
          </a:p>
        </p:txBody>
      </p:sp>
      <p:sp>
        <p:nvSpPr>
          <p:cNvPr id="13" name="AutoShape 7"/>
          <p:cNvSpPr>
            <a:spLocks noChangeArrowheads="1"/>
          </p:cNvSpPr>
          <p:nvPr/>
        </p:nvSpPr>
        <p:spPr bwMode="ltGray">
          <a:xfrm rot="5400000">
            <a:off x="-862716" y="1809215"/>
            <a:ext cx="4557726"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dirty="0">
              <a:solidFill>
                <a:prstClr val="black"/>
              </a:solidFill>
              <a:effectLst>
                <a:outerShdw blurRad="38100" dist="38100" dir="2700000" algn="tl">
                  <a:srgbClr val="000000"/>
                </a:outerShdw>
              </a:effectLst>
              <a:latin typeface="Segaon Soft Medium" panose="020F0603030302020204" pitchFamily="34" charset="0"/>
            </a:endParaRPr>
          </a:p>
        </p:txBody>
      </p:sp>
      <p:sp>
        <p:nvSpPr>
          <p:cNvPr id="14" name="AutoShape 8"/>
          <p:cNvSpPr>
            <a:spLocks noChangeArrowheads="1"/>
          </p:cNvSpPr>
          <p:nvPr/>
        </p:nvSpPr>
        <p:spPr bwMode="ltGray">
          <a:xfrm rot="5400000" flipH="1">
            <a:off x="-435066" y="2158820"/>
            <a:ext cx="3748097" cy="392906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3"/>
                  <a:pt x="10855" y="10769"/>
                  <a:pt x="10856" y="10799"/>
                </a:cubicBezTo>
                <a:lnTo>
                  <a:pt x="21600" y="10800"/>
                </a:lnTo>
                <a:cubicBezTo>
                  <a:pt x="21600" y="4835"/>
                  <a:pt x="16764" y="0"/>
                  <a:pt x="10800" y="0"/>
                </a:cubicBezTo>
                <a:cubicBezTo>
                  <a:pt x="4835" y="0"/>
                  <a:pt x="0" y="4835"/>
                  <a:pt x="0" y="10800"/>
                </a:cubicBezTo>
                <a:close/>
              </a:path>
            </a:pathLst>
          </a:custGeom>
          <a:ln>
            <a:headEnd/>
            <a:tailEnd/>
          </a:ln>
        </p:spPr>
        <p:style>
          <a:lnRef idx="3">
            <a:schemeClr val="lt1"/>
          </a:lnRef>
          <a:fillRef idx="1">
            <a:schemeClr val="accent3"/>
          </a:fillRef>
          <a:effectRef idx="1">
            <a:schemeClr val="accent3"/>
          </a:effectRef>
          <a:fontRef idx="minor">
            <a:schemeClr val="lt1"/>
          </a:fontRef>
        </p:style>
        <p:txBody>
          <a:bodyPr wrap="none" anchor="ctr"/>
          <a:lstStyle/>
          <a:p>
            <a:pPr>
              <a:defRPr/>
            </a:pPr>
            <a:endParaRPr lang="en-US" dirty="0">
              <a:solidFill>
                <a:prstClr val="white"/>
              </a:solidFill>
              <a:effectLst>
                <a:outerShdw blurRad="38100" dist="38100" dir="2700000" algn="tl">
                  <a:srgbClr val="000000"/>
                </a:outerShdw>
              </a:effectLst>
              <a:latin typeface="Segaon Soft Medium" panose="020F0603030302020204" pitchFamily="34" charset="0"/>
            </a:endParaRPr>
          </a:p>
        </p:txBody>
      </p:sp>
      <p:sp>
        <p:nvSpPr>
          <p:cNvPr id="15" name="AutoShape 2"/>
          <p:cNvSpPr>
            <a:spLocks noChangeArrowheads="1"/>
          </p:cNvSpPr>
          <p:nvPr/>
        </p:nvSpPr>
        <p:spPr bwMode="gray">
          <a:xfrm>
            <a:off x="2869251" y="1835761"/>
            <a:ext cx="5312685" cy="511691"/>
          </a:xfrm>
          <a:prstGeom prst="roundRect">
            <a:avLst>
              <a:gd name="adj" fmla="val 50000"/>
            </a:avLst>
          </a:prstGeom>
          <a:solidFill>
            <a:srgbClr val="46E646"/>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spcBef>
                <a:spcPct val="20000"/>
              </a:spcBef>
              <a:buClr>
                <a:srgbClr val="F7B615"/>
              </a:buClr>
              <a:buSzPct val="60000"/>
              <a:buFont typeface="Wingdings" pitchFamily="2" charset="2"/>
              <a:buNone/>
              <a:defRPr/>
            </a:pPr>
            <a:r>
              <a:rPr lang="fr-FR" sz="1600" dirty="0" smtClean="0">
                <a:solidFill>
                  <a:srgbClr val="002060"/>
                </a:solidFill>
                <a:latin typeface="Segaon Soft Medium" panose="020F0603030302020204" pitchFamily="34" charset="0"/>
                <a:ea typeface="Calibri" panose="020F0502020204030204" pitchFamily="34" charset="0"/>
                <a:cs typeface="Times New Roman" panose="02020603050405020304" pitchFamily="18" charset="0"/>
              </a:rPr>
              <a:t>INTRODUCTION </a:t>
            </a:r>
            <a:endParaRPr lang="fr-FR" altLang="zh-CN" sz="1600" dirty="0">
              <a:solidFill>
                <a:srgbClr val="002060"/>
              </a:solidFill>
              <a:latin typeface="Segaon Soft Medium" panose="020F0603030302020204" pitchFamily="34" charset="0"/>
              <a:ea typeface="Calibri" panose="020F0502020204030204" pitchFamily="34" charset="0"/>
              <a:cs typeface="Times New Roman" panose="02020603050405020304" pitchFamily="18" charset="0"/>
            </a:endParaRPr>
          </a:p>
        </p:txBody>
      </p:sp>
      <p:sp>
        <p:nvSpPr>
          <p:cNvPr id="16" name="AutoShape 2"/>
          <p:cNvSpPr>
            <a:spLocks noChangeArrowheads="1"/>
          </p:cNvSpPr>
          <p:nvPr/>
        </p:nvSpPr>
        <p:spPr bwMode="gray">
          <a:xfrm>
            <a:off x="3755015" y="3239188"/>
            <a:ext cx="6795573" cy="507910"/>
          </a:xfrm>
          <a:prstGeom prst="roundRect">
            <a:avLst>
              <a:gd name="adj" fmla="val 50000"/>
            </a:avLst>
          </a:prstGeom>
          <a:solidFill>
            <a:srgbClr val="FF0000"/>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spcBef>
                <a:spcPct val="20000"/>
              </a:spcBef>
              <a:spcAft>
                <a:spcPts val="300"/>
              </a:spcAft>
              <a:buClr>
                <a:srgbClr val="F7B615"/>
              </a:buClr>
              <a:buSzPct val="60000"/>
              <a:defRPr/>
            </a:pPr>
            <a:endParaRPr lang="fr-FR" sz="1600" dirty="0">
              <a:solidFill>
                <a:srgbClr val="002060"/>
              </a:solidFill>
              <a:latin typeface="Segaon Soft Medium" panose="020F0603030302020204" pitchFamily="34" charset="0"/>
              <a:ea typeface="Calibri" panose="020F0502020204030204" pitchFamily="34" charset="0"/>
              <a:cs typeface="Times New Roman" panose="02020603050405020304" pitchFamily="18" charset="0"/>
            </a:endParaRPr>
          </a:p>
          <a:p>
            <a:pPr>
              <a:spcBef>
                <a:spcPct val="20000"/>
              </a:spcBef>
              <a:spcAft>
                <a:spcPts val="300"/>
              </a:spcAft>
              <a:buClr>
                <a:srgbClr val="F7B615"/>
              </a:buClr>
              <a:buSzPct val="60000"/>
              <a:defRPr/>
            </a:pPr>
            <a:r>
              <a:rPr lang="fr-FR" sz="1600" dirty="0" smtClean="0">
                <a:solidFill>
                  <a:srgbClr val="002060"/>
                </a:solidFill>
                <a:latin typeface="Segaon Soft Medium" panose="020F0603030302020204" pitchFamily="34" charset="0"/>
                <a:ea typeface="Calibri" panose="020F0502020204030204" pitchFamily="34" charset="0"/>
                <a:cs typeface="Times New Roman" panose="02020603050405020304" pitchFamily="18" charset="0"/>
              </a:rPr>
              <a:t>II. </a:t>
            </a:r>
            <a:r>
              <a:rPr lang="fr-FR" sz="1600" dirty="0">
                <a:solidFill>
                  <a:srgbClr val="002060"/>
                </a:solidFill>
                <a:latin typeface="Segaon Soft Medium" panose="020F0603030302020204" pitchFamily="34" charset="0"/>
                <a:ea typeface="Calibri" panose="020F0502020204030204" pitchFamily="34" charset="0"/>
                <a:cs typeface="Times New Roman" panose="02020603050405020304" pitchFamily="18" charset="0"/>
              </a:rPr>
              <a:t>PRINCIPAUX DEFIS ET PROBLEMES DU MILIEU MARITIME PORTUAIRE  </a:t>
            </a:r>
          </a:p>
          <a:p>
            <a:pPr>
              <a:spcBef>
                <a:spcPct val="20000"/>
              </a:spcBef>
              <a:spcAft>
                <a:spcPts val="300"/>
              </a:spcAft>
              <a:buClr>
                <a:srgbClr val="F7B615"/>
              </a:buClr>
              <a:buSzPct val="60000"/>
              <a:defRPr/>
            </a:pPr>
            <a:endParaRPr lang="fr-FR" sz="1600" dirty="0">
              <a:solidFill>
                <a:srgbClr val="002060"/>
              </a:solidFill>
              <a:latin typeface="Segaon Soft Medium" panose="020F0603030302020204" pitchFamily="34" charset="0"/>
              <a:ea typeface="Calibri" panose="020F0502020204030204" pitchFamily="34" charset="0"/>
              <a:cs typeface="Times New Roman" panose="02020603050405020304" pitchFamily="18" charset="0"/>
            </a:endParaRPr>
          </a:p>
        </p:txBody>
      </p:sp>
      <p:sp>
        <p:nvSpPr>
          <p:cNvPr id="20" name="AutoShape 2"/>
          <p:cNvSpPr>
            <a:spLocks noChangeArrowheads="1"/>
          </p:cNvSpPr>
          <p:nvPr/>
        </p:nvSpPr>
        <p:spPr bwMode="gray">
          <a:xfrm>
            <a:off x="3024399" y="5858704"/>
            <a:ext cx="5890209" cy="453196"/>
          </a:xfrm>
          <a:prstGeom prst="roundRect">
            <a:avLst>
              <a:gd name="adj" fmla="val 50000"/>
            </a:avLst>
          </a:prstGeom>
          <a:solidFill>
            <a:schemeClr val="accent5">
              <a:lumMod val="60000"/>
              <a:lumOff val="40000"/>
            </a:schemeClr>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spcBef>
                <a:spcPct val="20000"/>
              </a:spcBef>
              <a:buClr>
                <a:srgbClr val="F7B615"/>
              </a:buClr>
              <a:buSzPct val="60000"/>
              <a:defRPr/>
            </a:pPr>
            <a:r>
              <a:rPr lang="fr-FR" altLang="zh-CN" sz="1600" dirty="0" smtClean="0">
                <a:solidFill>
                  <a:srgbClr val="7BA79D">
                    <a:lumMod val="50000"/>
                  </a:srgbClr>
                </a:solidFill>
                <a:latin typeface="Segaon Soft Medium" panose="020F0603030302020204" pitchFamily="34" charset="0"/>
              </a:rPr>
              <a:t> </a:t>
            </a:r>
            <a:r>
              <a:rPr lang="fr-FR" altLang="zh-CN" sz="1600" dirty="0">
                <a:solidFill>
                  <a:srgbClr val="7BA79D">
                    <a:lumMod val="50000"/>
                  </a:srgbClr>
                </a:solidFill>
                <a:latin typeface="Segaon Soft Medium" panose="020F0603030302020204" pitchFamily="34" charset="0"/>
              </a:rPr>
              <a:t>CONCLUSION ET RECOMMANDATIONS</a:t>
            </a:r>
          </a:p>
        </p:txBody>
      </p:sp>
      <p:sp>
        <p:nvSpPr>
          <p:cNvPr id="17" name="AutoShape 2"/>
          <p:cNvSpPr>
            <a:spLocks noChangeArrowheads="1"/>
          </p:cNvSpPr>
          <p:nvPr/>
        </p:nvSpPr>
        <p:spPr bwMode="gray">
          <a:xfrm>
            <a:off x="3889813" y="4072194"/>
            <a:ext cx="6525975" cy="637433"/>
          </a:xfrm>
          <a:prstGeom prst="roundRect">
            <a:avLst>
              <a:gd name="adj" fmla="val 50000"/>
            </a:avLst>
          </a:prstGeom>
          <a:solidFill>
            <a:srgbClr val="FFFF00"/>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spcBef>
                <a:spcPct val="20000"/>
              </a:spcBef>
              <a:buClr>
                <a:srgbClr val="F7B615"/>
              </a:buClr>
              <a:buSzPct val="60000"/>
              <a:defRPr/>
            </a:pPr>
            <a:r>
              <a:rPr lang="fr-FR" sz="1600" dirty="0" smtClean="0">
                <a:solidFill>
                  <a:schemeClr val="tx1"/>
                </a:solidFill>
                <a:latin typeface="Segaon Soft Medium" panose="020F0603030302020204" pitchFamily="34" charset="0"/>
                <a:ea typeface="Calibri" panose="020F0502020204030204" pitchFamily="34" charset="0"/>
                <a:cs typeface="Times New Roman" panose="02020603050405020304" pitchFamily="18" charset="0"/>
              </a:rPr>
              <a:t>III. </a:t>
            </a:r>
            <a:r>
              <a:rPr lang="fr-FR" altLang="fr-FR" sz="1600" dirty="0">
                <a:solidFill>
                  <a:schemeClr val="tx1"/>
                </a:solidFill>
                <a:latin typeface="Segaon Soft Medium" panose="020F0603030302020204" pitchFamily="34" charset="0"/>
              </a:rPr>
              <a:t>ACTIONS ENGAGÉES AU PAD POUR PRÉSERVER </a:t>
            </a:r>
          </a:p>
          <a:p>
            <a:pPr>
              <a:spcBef>
                <a:spcPct val="20000"/>
              </a:spcBef>
              <a:buClr>
                <a:srgbClr val="F7B615"/>
              </a:buClr>
              <a:buSzPct val="60000"/>
              <a:defRPr/>
            </a:pPr>
            <a:r>
              <a:rPr lang="fr-FR" altLang="fr-FR" sz="1600" dirty="0">
                <a:solidFill>
                  <a:schemeClr val="tx1"/>
                </a:solidFill>
                <a:latin typeface="Segaon Soft Medium" panose="020F0603030302020204" pitchFamily="34" charset="0"/>
              </a:rPr>
              <a:t>L’ENVIRONNEMENT MARITIME ET PROMOUVOIR L’ÉCONOMIE BLEUE</a:t>
            </a:r>
          </a:p>
        </p:txBody>
      </p:sp>
      <p:sp>
        <p:nvSpPr>
          <p:cNvPr id="19" name="AutoShape 2"/>
          <p:cNvSpPr>
            <a:spLocks noChangeArrowheads="1"/>
          </p:cNvSpPr>
          <p:nvPr/>
        </p:nvSpPr>
        <p:spPr bwMode="gray">
          <a:xfrm>
            <a:off x="3582938" y="5025236"/>
            <a:ext cx="5882734" cy="637433"/>
          </a:xfrm>
          <a:prstGeom prst="roundRect">
            <a:avLst>
              <a:gd name="adj" fmla="val 50000"/>
            </a:avLst>
          </a:prstGeom>
          <a:solidFill>
            <a:schemeClr val="accent2">
              <a:lumMod val="75000"/>
            </a:schemeClr>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spcBef>
                <a:spcPct val="20000"/>
              </a:spcBef>
              <a:buClr>
                <a:srgbClr val="F7B615"/>
              </a:buClr>
              <a:buSzPct val="60000"/>
              <a:defRPr/>
            </a:pPr>
            <a:r>
              <a:rPr lang="fr-FR" sz="1600" dirty="0" smtClean="0">
                <a:solidFill>
                  <a:schemeClr val="tx1"/>
                </a:solidFill>
                <a:latin typeface="Segaon Soft Medium" panose="020F0603030302020204" pitchFamily="34" charset="0"/>
                <a:ea typeface="Calibri" panose="020F0502020204030204" pitchFamily="34" charset="0"/>
                <a:cs typeface="Times New Roman" panose="02020603050405020304" pitchFamily="18" charset="0"/>
              </a:rPr>
              <a:t>IV</a:t>
            </a:r>
            <a:r>
              <a:rPr lang="fr-FR" sz="1600" dirty="0">
                <a:solidFill>
                  <a:schemeClr val="tx1"/>
                </a:solidFill>
                <a:latin typeface="Segaon Soft Medium" panose="020F0603030302020204" pitchFamily="34" charset="0"/>
                <a:ea typeface="Calibri" panose="020F0502020204030204" pitchFamily="34" charset="0"/>
                <a:cs typeface="Times New Roman" panose="02020603050405020304" pitchFamily="18" charset="0"/>
              </a:rPr>
              <a:t>. </a:t>
            </a:r>
            <a:r>
              <a:rPr lang="fr-FR" altLang="fr-FR" sz="1600" dirty="0">
                <a:solidFill>
                  <a:schemeClr val="tx1"/>
                </a:solidFill>
                <a:latin typeface="Segaon Soft Medium" panose="020F0603030302020204" pitchFamily="34" charset="0"/>
              </a:rPr>
              <a:t>ACTIONS ET PROJETS A VENIR POUR LA PROMOTION DE </a:t>
            </a:r>
          </a:p>
          <a:p>
            <a:pPr>
              <a:spcBef>
                <a:spcPct val="20000"/>
              </a:spcBef>
              <a:buClr>
                <a:srgbClr val="F7B615"/>
              </a:buClr>
              <a:buSzPct val="60000"/>
              <a:defRPr/>
            </a:pPr>
            <a:r>
              <a:rPr lang="fr-FR" altLang="fr-FR" sz="1600" dirty="0">
                <a:solidFill>
                  <a:schemeClr val="tx1"/>
                </a:solidFill>
                <a:latin typeface="Segaon Soft Medium" panose="020F0603030302020204" pitchFamily="34" charset="0"/>
              </a:rPr>
              <a:t>L’ECONOMIE BLEUE AU PORT DE DOUALA</a:t>
            </a:r>
          </a:p>
        </p:txBody>
      </p:sp>
      <p:sp>
        <p:nvSpPr>
          <p:cNvPr id="18" name="AutoShape 2"/>
          <p:cNvSpPr>
            <a:spLocks noChangeArrowheads="1"/>
          </p:cNvSpPr>
          <p:nvPr/>
        </p:nvSpPr>
        <p:spPr bwMode="gray">
          <a:xfrm>
            <a:off x="3403514" y="2532121"/>
            <a:ext cx="5312685" cy="511691"/>
          </a:xfrm>
          <a:prstGeom prst="roundRect">
            <a:avLst>
              <a:gd name="adj" fmla="val 50000"/>
            </a:avLst>
          </a:prstGeom>
          <a:solidFill>
            <a:schemeClr val="accent3">
              <a:lumMod val="60000"/>
              <a:lumOff val="40000"/>
            </a:schemeClr>
          </a:solidFill>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spcBef>
                <a:spcPct val="20000"/>
              </a:spcBef>
              <a:buClr>
                <a:srgbClr val="F7B615"/>
              </a:buClr>
              <a:buSzPct val="60000"/>
              <a:buFont typeface="Wingdings" pitchFamily="2" charset="2"/>
              <a:buNone/>
              <a:defRPr/>
            </a:pPr>
            <a:r>
              <a:rPr lang="fr-FR" sz="1600" dirty="0" smtClean="0">
                <a:solidFill>
                  <a:srgbClr val="002060"/>
                </a:solidFill>
                <a:latin typeface="Segaon Soft Medium" panose="020F0603030302020204" pitchFamily="34" charset="0"/>
                <a:ea typeface="Calibri" panose="020F0502020204030204" pitchFamily="34" charset="0"/>
                <a:cs typeface="Times New Roman" panose="02020603050405020304" pitchFamily="18" charset="0"/>
              </a:rPr>
              <a:t>I. </a:t>
            </a:r>
            <a:r>
              <a:rPr lang="fr-FR" sz="1600" dirty="0">
                <a:solidFill>
                  <a:srgbClr val="002060"/>
                </a:solidFill>
                <a:latin typeface="Segaon Soft Medium" panose="020F0603030302020204" pitchFamily="34" charset="0"/>
                <a:ea typeface="Calibri" panose="020F0502020204030204" pitchFamily="34" charset="0"/>
                <a:cs typeface="Times New Roman" panose="02020603050405020304" pitchFamily="18" charset="0"/>
              </a:rPr>
              <a:t>OBJECTIFS DE LA PRESENTATION </a:t>
            </a:r>
            <a:endParaRPr lang="fr-FR" altLang="zh-CN" sz="1600" dirty="0">
              <a:solidFill>
                <a:srgbClr val="002060"/>
              </a:solidFill>
              <a:latin typeface="Segaon Soft Medium" panose="020F06030303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425476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M">
              <a:latin typeface="Arial" panose="020B0604020202020204" pitchFamily="34" charset="0"/>
              <a:cs typeface="Arial" panose="020B0604020202020204" pitchFamily="34" charset="0"/>
            </a:endParaRPr>
          </a:p>
        </p:txBody>
      </p:sp>
      <p:graphicFrame>
        <p:nvGraphicFramePr>
          <p:cNvPr id="6" name="Espace réservé du contenu 5"/>
          <p:cNvGraphicFramePr>
            <a:graphicFrameLocks noGrp="1"/>
          </p:cNvGraphicFramePr>
          <p:nvPr>
            <p:ph idx="1"/>
          </p:nvPr>
        </p:nvGraphicFramePr>
        <p:xfrm>
          <a:off x="838200" y="1825625"/>
          <a:ext cx="10515600" cy="111252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226142089"/>
                    </a:ext>
                  </a:extLst>
                </a:gridCol>
                <a:gridCol w="3505200">
                  <a:extLst>
                    <a:ext uri="{9D8B030D-6E8A-4147-A177-3AD203B41FA5}">
                      <a16:colId xmlns:a16="http://schemas.microsoft.com/office/drawing/2014/main" val="1915412943"/>
                    </a:ext>
                  </a:extLst>
                </a:gridCol>
                <a:gridCol w="3505200">
                  <a:extLst>
                    <a:ext uri="{9D8B030D-6E8A-4147-A177-3AD203B41FA5}">
                      <a16:colId xmlns:a16="http://schemas.microsoft.com/office/drawing/2014/main" val="3085163131"/>
                    </a:ext>
                  </a:extLst>
                </a:gridCol>
              </a:tblGrid>
              <a:tr h="370840">
                <a:tc>
                  <a:txBody>
                    <a:bodyPr/>
                    <a:lstStyle/>
                    <a:p>
                      <a:endParaRPr lang="fr-CM" dirty="0"/>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2011127145"/>
                  </a:ext>
                </a:extLst>
              </a:tr>
              <a:tr h="370840">
                <a:tc>
                  <a:txBody>
                    <a:bodyPr/>
                    <a:lstStyle/>
                    <a:p>
                      <a:endParaRPr lang="fr-CM"/>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2937322639"/>
                  </a:ext>
                </a:extLst>
              </a:tr>
              <a:tr h="370840">
                <a:tc>
                  <a:txBody>
                    <a:bodyPr/>
                    <a:lstStyle/>
                    <a:p>
                      <a:endParaRPr lang="fr-CM"/>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868070858"/>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7" y="91838"/>
            <a:ext cx="12563962" cy="7128472"/>
          </a:xfrm>
          <a:prstGeom prst="rect">
            <a:avLst/>
          </a:prstGeom>
        </p:spPr>
      </p:pic>
      <p:sp>
        <p:nvSpPr>
          <p:cNvPr id="24" name="Rectangle 23"/>
          <p:cNvSpPr/>
          <p:nvPr/>
        </p:nvSpPr>
        <p:spPr>
          <a:xfrm>
            <a:off x="2709243" y="293351"/>
            <a:ext cx="6773513" cy="584775"/>
          </a:xfrm>
          <a:prstGeom prst="rect">
            <a:avLst/>
          </a:prstGeom>
          <a:solidFill>
            <a:schemeClr val="accent6">
              <a:lumMod val="40000"/>
              <a:lumOff val="60000"/>
            </a:schemeClr>
          </a:solidFill>
        </p:spPr>
        <p:txBody>
          <a:bodyPr wrap="square">
            <a:spAutoFit/>
          </a:bodyPr>
          <a:lstStyle/>
          <a:p>
            <a:pPr algn="ctr">
              <a:spcBef>
                <a:spcPts val="300"/>
              </a:spcBef>
              <a:spcAft>
                <a:spcPts val="300"/>
              </a:spcAft>
              <a:buClr>
                <a:srgbClr val="0070C0"/>
              </a:buClr>
            </a:pPr>
            <a:r>
              <a:rPr lang="fr-FR" sz="1600" b="1" dirty="0" smtClean="0">
                <a:solidFill>
                  <a:srgbClr val="7030A0"/>
                </a:solidFill>
                <a:latin typeface="Segaon Soft Medium" panose="020F0603030302020204" pitchFamily="34" charset="0"/>
              </a:rPr>
              <a:t>IV</a:t>
            </a:r>
            <a:r>
              <a:rPr lang="fr-FR" sz="1600" b="1" dirty="0" smtClean="0">
                <a:solidFill>
                  <a:srgbClr val="7030A0"/>
                </a:solidFill>
                <a:latin typeface="Segaon Soft Medium" panose="020F0603030302020204" pitchFamily="34" charset="0"/>
              </a:rPr>
              <a:t>. </a:t>
            </a:r>
            <a:r>
              <a:rPr lang="fr-FR" sz="1600" b="1" dirty="0">
                <a:solidFill>
                  <a:srgbClr val="7030A0"/>
                </a:solidFill>
                <a:latin typeface="Segaon Soft Medium" panose="020F0603030302020204" pitchFamily="34" charset="0"/>
              </a:rPr>
              <a:t>ACTIONS ET PROJETS À VENIR POUR LA PROMOTION DE L’ÉCONOMIE BLEUE AU PORT DE DOUALA</a:t>
            </a:r>
          </a:p>
        </p:txBody>
      </p:sp>
      <p:sp>
        <p:nvSpPr>
          <p:cNvPr id="7" name="Rectangle 2"/>
          <p:cNvSpPr>
            <a:spLocks noChangeArrowheads="1"/>
          </p:cNvSpPr>
          <p:nvPr/>
        </p:nvSpPr>
        <p:spPr bwMode="auto">
          <a:xfrm>
            <a:off x="1899351" y="1426953"/>
            <a:ext cx="995334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fr-FR" altLang="fr-FR" sz="1400" b="1" dirty="0">
                <a:latin typeface="Segaon Soft Medium" panose="020F0603030302020204" pitchFamily="34" charset="0"/>
              </a:rPr>
              <a:t>1-</a:t>
            </a:r>
            <a:r>
              <a:rPr lang="fr-FR" altLang="fr-FR" sz="1400" dirty="0">
                <a:latin typeface="Segaon Soft Medium" panose="020F0603030302020204" pitchFamily="34" charset="0"/>
              </a:rPr>
              <a:t> l’extension du Port sur les berges de la DIBAMBA, la valorisation de la rive droite du Wouri et l’aménagement d’une base logistique à MANOKA. </a:t>
            </a:r>
          </a:p>
          <a:p>
            <a:pPr marL="285750" indent="-285750" algn="just" eaLnBrk="0" fontAlgn="base" hangingPunct="0">
              <a:spcBef>
                <a:spcPct val="0"/>
              </a:spcBef>
              <a:spcAft>
                <a:spcPct val="0"/>
              </a:spcAft>
              <a:buFont typeface="Courier New" panose="02070309020205020404" pitchFamily="49" charset="0"/>
              <a:buChar char="o"/>
            </a:pPr>
            <a:r>
              <a:rPr lang="fr-FR" altLang="fr-FR" sz="1400" dirty="0">
                <a:latin typeface="Segaon Soft Medium" panose="020F0603030302020204" pitchFamily="34" charset="0"/>
              </a:rPr>
              <a:t>Ces projets permettront au Port de réduire le temps d’attente des navires au niveau de la bouée de base, et donc de réduire l’empreinte carbone du Port, de réduire les déchets générés à bord et toute autre menace liée à l’environnement ;</a:t>
            </a:r>
          </a:p>
          <a:p>
            <a:pPr marL="285750" indent="-285750" algn="just" eaLnBrk="0" fontAlgn="base" hangingPunct="0">
              <a:spcBef>
                <a:spcPct val="0"/>
              </a:spcBef>
              <a:spcAft>
                <a:spcPct val="0"/>
              </a:spcAft>
              <a:buFont typeface="Courier New" panose="02070309020205020404" pitchFamily="49" charset="0"/>
              <a:buChar char="o"/>
            </a:pPr>
            <a:r>
              <a:rPr lang="fr-FR" sz="1400" dirty="0">
                <a:latin typeface="Segaon Soft Medium" panose="020F0603030302020204" pitchFamily="34" charset="0"/>
              </a:rPr>
              <a:t>La modernisation du Port de pêche permettra de réduire l’empreinte écologique des chalutiers. </a:t>
            </a:r>
            <a:r>
              <a:rPr lang="fr-FR" altLang="fr-FR" sz="1400" dirty="0">
                <a:latin typeface="Segaon Soft Medium" panose="020F0603030302020204" pitchFamily="34" charset="0"/>
              </a:rPr>
              <a:t> </a:t>
            </a:r>
          </a:p>
        </p:txBody>
      </p:sp>
      <p:sp>
        <p:nvSpPr>
          <p:cNvPr id="3" name="Rectangle 1"/>
          <p:cNvSpPr>
            <a:spLocks noChangeArrowheads="1"/>
          </p:cNvSpPr>
          <p:nvPr/>
        </p:nvSpPr>
        <p:spPr bwMode="auto">
          <a:xfrm>
            <a:off x="1899351" y="3117641"/>
            <a:ext cx="995334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just" defTabSz="914400" rtl="0" eaLnBrk="0" fontAlgn="base" latinLnBrk="0" hangingPunct="0">
              <a:lnSpc>
                <a:spcPct val="100000"/>
              </a:lnSpc>
              <a:spcBef>
                <a:spcPct val="0"/>
              </a:spcBef>
              <a:spcAft>
                <a:spcPct val="0"/>
              </a:spcAft>
              <a:buClrTx/>
              <a:buSzTx/>
              <a:tabLst/>
            </a:pPr>
            <a:r>
              <a:rPr lang="fr-FR" altLang="fr-FR" sz="1400" b="1" dirty="0">
                <a:latin typeface="Segaon Soft Medium" panose="020F0603030302020204" pitchFamily="34" charset="0"/>
              </a:rPr>
              <a:t>2- </a:t>
            </a:r>
            <a:r>
              <a:rPr kumimoji="0" lang="fr-FR" altLang="fr-FR" sz="1400" i="0" u="none" strike="noStrike" cap="none" normalizeH="0" baseline="0" dirty="0">
                <a:ln>
                  <a:noFill/>
                </a:ln>
                <a:solidFill>
                  <a:schemeClr val="tx1"/>
                </a:solidFill>
                <a:effectLst/>
                <a:latin typeface="Segaon Soft Medium" panose="020F0603030302020204" pitchFamily="34" charset="0"/>
              </a:rPr>
              <a:t>Protection et restauration </a:t>
            </a:r>
            <a:r>
              <a:rPr lang="fr-FR" altLang="fr-FR" sz="1400" dirty="0">
                <a:latin typeface="Segaon Soft Medium" panose="020F0603030302020204" pitchFamily="34" charset="0"/>
              </a:rPr>
              <a:t>d</a:t>
            </a:r>
            <a:r>
              <a:rPr kumimoji="0" lang="fr-FR" altLang="fr-FR" sz="1400" i="0" u="none" strike="noStrike" cap="none" normalizeH="0" baseline="0" dirty="0">
                <a:ln>
                  <a:noFill/>
                </a:ln>
                <a:solidFill>
                  <a:schemeClr val="tx1"/>
                </a:solidFill>
                <a:effectLst/>
                <a:latin typeface="Segaon Soft Medium" panose="020F0603030302020204" pitchFamily="34" charset="0"/>
              </a:rPr>
              <a:t>es écosystèmes côtiers du Port de Douala</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FR" altLang="fr-FR" sz="1400" i="0" u="none" strike="noStrike" cap="none" normalizeH="0" baseline="0" dirty="0">
                <a:ln>
                  <a:noFill/>
                </a:ln>
                <a:solidFill>
                  <a:schemeClr val="tx1"/>
                </a:solidFill>
                <a:effectLst/>
                <a:latin typeface="Segaon Soft Medium" panose="020F0603030302020204" pitchFamily="34" charset="0"/>
              </a:rPr>
              <a:t> Un projet de</a:t>
            </a:r>
            <a:r>
              <a:rPr kumimoji="0" lang="fr-FR" altLang="fr-FR" sz="1400" i="0" u="none" strike="noStrike" cap="none" normalizeH="0" dirty="0">
                <a:ln>
                  <a:noFill/>
                </a:ln>
                <a:solidFill>
                  <a:schemeClr val="tx1"/>
                </a:solidFill>
                <a:effectLst/>
                <a:latin typeface="Segaon Soft Medium" panose="020F0603030302020204" pitchFamily="34" charset="0"/>
              </a:rPr>
              <a:t> restauration des palétuviers est en préparation </a:t>
            </a:r>
            <a:r>
              <a:rPr kumimoji="0" lang="fr-FR" altLang="fr-FR" sz="1400" i="0" u="none" strike="noStrike" cap="none" normalizeH="0" dirty="0" smtClean="0">
                <a:ln>
                  <a:noFill/>
                </a:ln>
                <a:solidFill>
                  <a:schemeClr val="tx1"/>
                </a:solidFill>
                <a:effectLst/>
                <a:latin typeface="Segaon Soft Medium" panose="020F0603030302020204" pitchFamily="34" charset="0"/>
              </a:rPr>
              <a:t>au PAD ;</a:t>
            </a:r>
            <a:endParaRPr kumimoji="0" lang="fr-FR" altLang="fr-FR" sz="1400" i="0" u="none" strike="noStrike" cap="none" normalizeH="0" baseline="0" dirty="0">
              <a:ln>
                <a:noFill/>
              </a:ln>
              <a:solidFill>
                <a:schemeClr val="tx1"/>
              </a:solidFill>
              <a:effectLst/>
              <a:latin typeface="Segaon Soft Medium" panose="020F0603030302020204"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lang="fr-FR" altLang="fr-FR" sz="1400" dirty="0">
                <a:latin typeface="Segaon Soft Medium" panose="020F0603030302020204" pitchFamily="34" charset="0"/>
              </a:rPr>
              <a:t> Une étude sur l’érosion côtière est également en cours de préparation </a:t>
            </a:r>
            <a:r>
              <a:rPr lang="fr-FR" altLang="fr-FR" sz="1400" dirty="0" smtClean="0">
                <a:latin typeface="Segaon Soft Medium" panose="020F0603030302020204" pitchFamily="34" charset="0"/>
              </a:rPr>
              <a:t>au PAD. </a:t>
            </a:r>
            <a:r>
              <a:rPr lang="fr-FR" altLang="fr-FR" sz="1400" dirty="0">
                <a:latin typeface="Segaon Soft Medium" panose="020F0603030302020204" pitchFamily="34" charset="0"/>
              </a:rPr>
              <a:t>Elle aboutira à l’aménagement des</a:t>
            </a:r>
            <a:r>
              <a:rPr kumimoji="0" lang="fr-FR" altLang="fr-FR" sz="1400" i="0" u="none" strike="noStrike" cap="none" normalizeH="0" baseline="0" dirty="0">
                <a:ln>
                  <a:noFill/>
                </a:ln>
                <a:solidFill>
                  <a:schemeClr val="tx1"/>
                </a:solidFill>
                <a:effectLst/>
                <a:latin typeface="Segaon Soft Medium" panose="020F0603030302020204" pitchFamily="34" charset="0"/>
              </a:rPr>
              <a:t> ouvrages écologiques (dunes artificielles, barrières végétales)</a:t>
            </a:r>
            <a:r>
              <a:rPr kumimoji="0" lang="fr-FR" altLang="fr-FR" sz="1400" i="0" u="none" strike="noStrike" cap="none" normalizeH="0" dirty="0">
                <a:ln>
                  <a:noFill/>
                </a:ln>
                <a:solidFill>
                  <a:schemeClr val="tx1"/>
                </a:solidFill>
                <a:effectLst/>
                <a:latin typeface="Segaon Soft Medium" panose="020F0603030302020204" pitchFamily="34" charset="0"/>
              </a:rPr>
              <a:t> ;</a:t>
            </a:r>
            <a:endParaRPr kumimoji="0" lang="fr-FR" altLang="fr-FR" sz="1400" i="0" u="none" strike="noStrike" cap="none" normalizeH="0" baseline="0" dirty="0">
              <a:ln>
                <a:noFill/>
              </a:ln>
              <a:solidFill>
                <a:schemeClr val="tx1"/>
              </a:solidFill>
              <a:effectLst/>
              <a:latin typeface="Segaon Soft Medium" panose="020F0603030302020204" pitchFamily="34" charset="0"/>
            </a:endParaRPr>
          </a:p>
        </p:txBody>
      </p:sp>
      <p:sp>
        <p:nvSpPr>
          <p:cNvPr id="8" name="Rectangle 7"/>
          <p:cNvSpPr/>
          <p:nvPr/>
        </p:nvSpPr>
        <p:spPr>
          <a:xfrm>
            <a:off x="1943200" y="4537779"/>
            <a:ext cx="10041041" cy="738664"/>
          </a:xfrm>
          <a:prstGeom prst="rect">
            <a:avLst/>
          </a:prstGeom>
        </p:spPr>
        <p:txBody>
          <a:bodyPr wrap="square">
            <a:spAutoFit/>
          </a:bodyPr>
          <a:lstStyle/>
          <a:p>
            <a:pPr algn="just"/>
            <a:r>
              <a:rPr lang="fr-FR" sz="1400" b="1" dirty="0">
                <a:latin typeface="Segaon Soft Medium" panose="020F0603030302020204" pitchFamily="34" charset="0"/>
              </a:rPr>
              <a:t>3- </a:t>
            </a:r>
            <a:r>
              <a:rPr lang="fr-FR" sz="1400" dirty="0">
                <a:latin typeface="Segaon Soft Medium" panose="020F0603030302020204" pitchFamily="34" charset="0"/>
              </a:rPr>
              <a:t>Promotion de la recherche et l’innovation bleue</a:t>
            </a:r>
          </a:p>
          <a:p>
            <a:pPr algn="just">
              <a:buFont typeface="Arial" panose="020B0604020202020204" pitchFamily="34" charset="0"/>
              <a:buChar char="•"/>
            </a:pPr>
            <a:r>
              <a:rPr lang="fr-FR" sz="1400" dirty="0">
                <a:latin typeface="Segaon Soft Medium" panose="020F0603030302020204" pitchFamily="34" charset="0"/>
              </a:rPr>
              <a:t> Le PAD a signé, entre autres, un partenariat avec l’Ecole Nationale Supérieure Polytechnique de Douala pour la recherche et l’ingénierie navale,</a:t>
            </a:r>
          </a:p>
        </p:txBody>
      </p:sp>
      <p:sp>
        <p:nvSpPr>
          <p:cNvPr id="11" name="Rectangle 10"/>
          <p:cNvSpPr/>
          <p:nvPr/>
        </p:nvSpPr>
        <p:spPr>
          <a:xfrm>
            <a:off x="1899351" y="5630258"/>
            <a:ext cx="10128741" cy="738664"/>
          </a:xfrm>
          <a:prstGeom prst="rect">
            <a:avLst/>
          </a:prstGeom>
        </p:spPr>
        <p:txBody>
          <a:bodyPr wrap="square">
            <a:spAutoFit/>
          </a:bodyPr>
          <a:lstStyle/>
          <a:p>
            <a:pPr algn="just"/>
            <a:r>
              <a:rPr lang="fr-FR" sz="1400" b="1" dirty="0">
                <a:latin typeface="Segaon Soft Medium" panose="020F0603030302020204" pitchFamily="34" charset="0"/>
              </a:rPr>
              <a:t>4- </a:t>
            </a:r>
            <a:r>
              <a:rPr lang="fr-FR" sz="1400" dirty="0">
                <a:latin typeface="Segaon Soft Medium" panose="020F0603030302020204" pitchFamily="34" charset="0"/>
              </a:rPr>
              <a:t>Renforcement de la coopération régionale et nationale </a:t>
            </a:r>
          </a:p>
          <a:p>
            <a:pPr marL="285750" indent="-285750" algn="just">
              <a:buFont typeface="Courier New" panose="02070309020205020404" pitchFamily="49" charset="0"/>
              <a:buChar char="o"/>
            </a:pPr>
            <a:r>
              <a:rPr lang="fr-FR" sz="1400" dirty="0">
                <a:latin typeface="Segaon Soft Medium" panose="020F0603030302020204" pitchFamily="34" charset="0"/>
              </a:rPr>
              <a:t>Le PAD et le PAK échangent régulièrement sur la gestion de l’environnement marin. La dernière rencontre a eu lieu du </a:t>
            </a:r>
            <a:r>
              <a:rPr lang="fr-CA" sz="1400" dirty="0">
                <a:latin typeface="Segaon Soft Medium" panose="020F0603030302020204" pitchFamily="34" charset="0"/>
              </a:rPr>
              <a:t>02 au 06 décembre 2024. Elle portait sur la gestion des déchets marins. </a:t>
            </a:r>
            <a:endParaRPr lang="fr-FR" sz="1400" dirty="0">
              <a:latin typeface="Segaon Soft Medium" panose="020F0603030302020204" pitchFamily="34" charset="0"/>
            </a:endParaRPr>
          </a:p>
        </p:txBody>
      </p:sp>
      <p:sp>
        <p:nvSpPr>
          <p:cNvPr id="12" name="ZoneTexte 11"/>
          <p:cNvSpPr txBox="1"/>
          <p:nvPr/>
        </p:nvSpPr>
        <p:spPr>
          <a:xfrm>
            <a:off x="1684707" y="185629"/>
            <a:ext cx="867662" cy="400110"/>
          </a:xfrm>
          <a:prstGeom prst="rect">
            <a:avLst/>
          </a:prstGeom>
          <a:solidFill>
            <a:schemeClr val="accent4"/>
          </a:solidFill>
        </p:spPr>
        <p:txBody>
          <a:bodyPr wrap="square" rtlCol="0">
            <a:spAutoFit/>
          </a:bodyPr>
          <a:lstStyle/>
          <a:p>
            <a:r>
              <a:rPr lang="fr-FR" sz="2000" b="1" dirty="0" smtClean="0"/>
              <a:t>17/19</a:t>
            </a:r>
            <a:endParaRPr lang="fr-FR" sz="2000" b="1" dirty="0"/>
          </a:p>
        </p:txBody>
      </p:sp>
    </p:spTree>
    <p:extLst>
      <p:ext uri="{BB962C8B-B14F-4D97-AF65-F5344CB8AC3E}">
        <p14:creationId xmlns:p14="http://schemas.microsoft.com/office/powerpoint/2010/main" val="15191519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M">
              <a:latin typeface="Arial" panose="020B0604020202020204" pitchFamily="34" charset="0"/>
              <a:cs typeface="Arial" panose="020B0604020202020204" pitchFamily="34" charset="0"/>
            </a:endParaRPr>
          </a:p>
        </p:txBody>
      </p:sp>
      <p:graphicFrame>
        <p:nvGraphicFramePr>
          <p:cNvPr id="6" name="Espace réservé du contenu 5"/>
          <p:cNvGraphicFramePr>
            <a:graphicFrameLocks noGrp="1"/>
          </p:cNvGraphicFramePr>
          <p:nvPr>
            <p:ph idx="1"/>
          </p:nvPr>
        </p:nvGraphicFramePr>
        <p:xfrm>
          <a:off x="838200" y="1825625"/>
          <a:ext cx="10515600" cy="111252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226142089"/>
                    </a:ext>
                  </a:extLst>
                </a:gridCol>
                <a:gridCol w="3505200">
                  <a:extLst>
                    <a:ext uri="{9D8B030D-6E8A-4147-A177-3AD203B41FA5}">
                      <a16:colId xmlns:a16="http://schemas.microsoft.com/office/drawing/2014/main" val="1915412943"/>
                    </a:ext>
                  </a:extLst>
                </a:gridCol>
                <a:gridCol w="3505200">
                  <a:extLst>
                    <a:ext uri="{9D8B030D-6E8A-4147-A177-3AD203B41FA5}">
                      <a16:colId xmlns:a16="http://schemas.microsoft.com/office/drawing/2014/main" val="3085163131"/>
                    </a:ext>
                  </a:extLst>
                </a:gridCol>
              </a:tblGrid>
              <a:tr h="370840">
                <a:tc>
                  <a:txBody>
                    <a:bodyPr/>
                    <a:lstStyle/>
                    <a:p>
                      <a:endParaRPr lang="fr-CM" dirty="0"/>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2011127145"/>
                  </a:ext>
                </a:extLst>
              </a:tr>
              <a:tr h="370840">
                <a:tc>
                  <a:txBody>
                    <a:bodyPr/>
                    <a:lstStyle/>
                    <a:p>
                      <a:endParaRPr lang="fr-CM"/>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2937322639"/>
                  </a:ext>
                </a:extLst>
              </a:tr>
              <a:tr h="370840">
                <a:tc>
                  <a:txBody>
                    <a:bodyPr/>
                    <a:lstStyle/>
                    <a:p>
                      <a:endParaRPr lang="fr-CM"/>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868070858"/>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7" y="0"/>
            <a:ext cx="12563962" cy="7128472"/>
          </a:xfrm>
          <a:prstGeom prst="rect">
            <a:avLst/>
          </a:prstGeom>
        </p:spPr>
      </p:pic>
      <p:sp>
        <p:nvSpPr>
          <p:cNvPr id="7" name="Rectangle 2"/>
          <p:cNvSpPr>
            <a:spLocks noChangeArrowheads="1"/>
          </p:cNvSpPr>
          <p:nvPr/>
        </p:nvSpPr>
        <p:spPr bwMode="auto">
          <a:xfrm>
            <a:off x="2138918" y="1577856"/>
            <a:ext cx="912718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fr-FR" altLang="fr-FR" sz="1600" b="1" dirty="0">
                <a:latin typeface="Segaon Soft Medium" panose="020F0603030302020204" pitchFamily="34" charset="0"/>
              </a:rPr>
              <a:t>4-</a:t>
            </a:r>
            <a:r>
              <a:rPr lang="fr-FR" altLang="fr-FR" sz="1600" dirty="0">
                <a:latin typeface="Segaon Soft Medium" panose="020F0603030302020204" pitchFamily="34" charset="0"/>
              </a:rPr>
              <a:t> Un Projet de gestion des eaux de Ballast est en cours de maturation au PAD. Il vise à doter le PAD d’infrastructures, engins et équipements nécessaires au traitement des eaux de Ballast. </a:t>
            </a:r>
          </a:p>
        </p:txBody>
      </p:sp>
      <p:sp>
        <p:nvSpPr>
          <p:cNvPr id="12" name="Rectangle 2"/>
          <p:cNvSpPr>
            <a:spLocks noChangeArrowheads="1"/>
          </p:cNvSpPr>
          <p:nvPr/>
        </p:nvSpPr>
        <p:spPr bwMode="auto">
          <a:xfrm>
            <a:off x="2138918" y="2813512"/>
            <a:ext cx="921488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fr-FR" altLang="fr-FR" sz="1600" b="1" dirty="0">
                <a:latin typeface="Segaon Soft Medium" panose="020F0603030302020204" pitchFamily="34" charset="0"/>
              </a:rPr>
              <a:t>5-</a:t>
            </a:r>
            <a:r>
              <a:rPr lang="fr-FR" altLang="fr-FR" sz="1600" dirty="0">
                <a:latin typeface="Segaon Soft Medium" panose="020F0603030302020204" pitchFamily="34" charset="0"/>
              </a:rPr>
              <a:t> Une Convention a été signée entre le PAD et l’ONACC pour l’évaluation du Bilan Carbone. Ce projet permettra de : </a:t>
            </a:r>
          </a:p>
        </p:txBody>
      </p:sp>
      <p:sp>
        <p:nvSpPr>
          <p:cNvPr id="5" name="Rectangle 4"/>
          <p:cNvSpPr/>
          <p:nvPr/>
        </p:nvSpPr>
        <p:spPr>
          <a:xfrm>
            <a:off x="2627805" y="3500899"/>
            <a:ext cx="8725995" cy="584775"/>
          </a:xfrm>
          <a:prstGeom prst="rect">
            <a:avLst/>
          </a:prstGeom>
        </p:spPr>
        <p:txBody>
          <a:bodyPr wrap="square">
            <a:spAutoFit/>
          </a:bodyPr>
          <a:lstStyle/>
          <a:p>
            <a:pPr algn="just">
              <a:buFont typeface="Arial" panose="020B0604020202020204" pitchFamily="34" charset="0"/>
              <a:buChar char="•"/>
            </a:pPr>
            <a:r>
              <a:rPr lang="fr-FR" sz="1600" dirty="0">
                <a:latin typeface="Segaon Soft Medium" panose="020F0603030302020204" pitchFamily="34" charset="0"/>
              </a:rPr>
              <a:t> Mesurer toutes les émissions de gaz à effet de serre (GES) liées aux activités portuaires, notamment le trafic maritime.  </a:t>
            </a:r>
          </a:p>
        </p:txBody>
      </p:sp>
      <p:sp>
        <p:nvSpPr>
          <p:cNvPr id="9" name="Rectangle 8"/>
          <p:cNvSpPr/>
          <p:nvPr/>
        </p:nvSpPr>
        <p:spPr>
          <a:xfrm>
            <a:off x="2652566" y="4350676"/>
            <a:ext cx="4642618" cy="338554"/>
          </a:xfrm>
          <a:prstGeom prst="rect">
            <a:avLst/>
          </a:prstGeom>
        </p:spPr>
        <p:txBody>
          <a:bodyPr wrap="none">
            <a:spAutoFit/>
          </a:bodyPr>
          <a:lstStyle/>
          <a:p>
            <a:pPr marL="285750" indent="-285750">
              <a:buFont typeface="Arial" panose="020B0604020202020204" pitchFamily="34" charset="0"/>
              <a:buChar char="•"/>
            </a:pPr>
            <a:r>
              <a:rPr lang="fr-FR" sz="1600" dirty="0">
                <a:latin typeface="Segaon Soft Medium" panose="020F0603030302020204" pitchFamily="34" charset="0"/>
              </a:rPr>
              <a:t>D’identifier les leviers de réduction des GES</a:t>
            </a:r>
            <a:endParaRPr lang="fr-CM" sz="1600" dirty="0">
              <a:latin typeface="Segaon Soft Medium" panose="020F0603030302020204" pitchFamily="34" charset="0"/>
            </a:endParaRPr>
          </a:p>
        </p:txBody>
      </p:sp>
      <p:sp>
        <p:nvSpPr>
          <p:cNvPr id="10" name="Rectangle 9"/>
          <p:cNvSpPr/>
          <p:nvPr/>
        </p:nvSpPr>
        <p:spPr>
          <a:xfrm>
            <a:off x="2627805" y="4925579"/>
            <a:ext cx="8725995" cy="830997"/>
          </a:xfrm>
          <a:prstGeom prst="rect">
            <a:avLst/>
          </a:prstGeom>
        </p:spPr>
        <p:txBody>
          <a:bodyPr wrap="square">
            <a:spAutoFit/>
          </a:bodyPr>
          <a:lstStyle/>
          <a:p>
            <a:pPr algn="just">
              <a:buFont typeface="Arial" panose="020B0604020202020204" pitchFamily="34" charset="0"/>
              <a:buChar char="•"/>
            </a:pPr>
            <a:r>
              <a:rPr lang="fr-FR" sz="1600" dirty="0">
                <a:latin typeface="Segaon Soft Medium" panose="020F0603030302020204" pitchFamily="34" charset="0"/>
              </a:rPr>
              <a:t>Soutenir les engagements climatiques nationaux: en effet, le bilan carbone s’inscrit dans les objectifs de développement durable (ODD 13 : action pour le climat).Il aide l’État camerounais à remplir ses engagements dans le cadre de l’Accord de Paris.</a:t>
            </a:r>
          </a:p>
        </p:txBody>
      </p:sp>
      <p:sp>
        <p:nvSpPr>
          <p:cNvPr id="13" name="Rectangle 12"/>
          <p:cNvSpPr/>
          <p:nvPr/>
        </p:nvSpPr>
        <p:spPr>
          <a:xfrm>
            <a:off x="2472384" y="190709"/>
            <a:ext cx="7060472" cy="646331"/>
          </a:xfrm>
          <a:prstGeom prst="rect">
            <a:avLst/>
          </a:prstGeom>
          <a:solidFill>
            <a:schemeClr val="accent6">
              <a:lumMod val="40000"/>
              <a:lumOff val="60000"/>
            </a:schemeClr>
          </a:solidFill>
        </p:spPr>
        <p:txBody>
          <a:bodyPr wrap="square">
            <a:spAutoFit/>
          </a:bodyPr>
          <a:lstStyle/>
          <a:p>
            <a:pPr algn="ctr">
              <a:spcBef>
                <a:spcPts val="300"/>
              </a:spcBef>
              <a:spcAft>
                <a:spcPts val="300"/>
              </a:spcAft>
              <a:buClr>
                <a:srgbClr val="0070C0"/>
              </a:buClr>
            </a:pPr>
            <a:r>
              <a:rPr lang="fr-FR" b="1" dirty="0">
                <a:solidFill>
                  <a:srgbClr val="7030A0"/>
                </a:solidFill>
                <a:latin typeface="Segaon Soft Medium" panose="020F0603030302020204" pitchFamily="34" charset="0"/>
              </a:rPr>
              <a:t>V. Actions et projets à venir pour la promotion de l’économie bleue au port de douala</a:t>
            </a:r>
          </a:p>
        </p:txBody>
      </p:sp>
      <p:sp>
        <p:nvSpPr>
          <p:cNvPr id="15" name="ZoneTexte 14"/>
          <p:cNvSpPr txBox="1"/>
          <p:nvPr/>
        </p:nvSpPr>
        <p:spPr>
          <a:xfrm>
            <a:off x="1465991" y="313819"/>
            <a:ext cx="1006393" cy="400110"/>
          </a:xfrm>
          <a:prstGeom prst="rect">
            <a:avLst/>
          </a:prstGeom>
          <a:solidFill>
            <a:schemeClr val="accent4"/>
          </a:solidFill>
        </p:spPr>
        <p:txBody>
          <a:bodyPr wrap="square" rtlCol="0">
            <a:spAutoFit/>
          </a:bodyPr>
          <a:lstStyle/>
          <a:p>
            <a:r>
              <a:rPr lang="fr-FR" sz="2000" b="1" dirty="0" smtClean="0"/>
              <a:t>18/19</a:t>
            </a:r>
            <a:endParaRPr lang="fr-FR" sz="2000" b="1" dirty="0"/>
          </a:p>
        </p:txBody>
      </p:sp>
    </p:spTree>
    <p:extLst>
      <p:ext uri="{BB962C8B-B14F-4D97-AF65-F5344CB8AC3E}">
        <p14:creationId xmlns:p14="http://schemas.microsoft.com/office/powerpoint/2010/main" val="35570908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M">
              <a:latin typeface="Arial" panose="020B0604020202020204" pitchFamily="34" charset="0"/>
              <a:cs typeface="Arial" panose="020B0604020202020204" pitchFamily="34" charset="0"/>
            </a:endParaRPr>
          </a:p>
        </p:txBody>
      </p:sp>
      <p:graphicFrame>
        <p:nvGraphicFramePr>
          <p:cNvPr id="6" name="Espace réservé du contenu 5"/>
          <p:cNvGraphicFramePr>
            <a:graphicFrameLocks noGrp="1"/>
          </p:cNvGraphicFramePr>
          <p:nvPr>
            <p:ph idx="1"/>
          </p:nvPr>
        </p:nvGraphicFramePr>
        <p:xfrm>
          <a:off x="838200" y="1825625"/>
          <a:ext cx="10515600" cy="111252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226142089"/>
                    </a:ext>
                  </a:extLst>
                </a:gridCol>
                <a:gridCol w="3505200">
                  <a:extLst>
                    <a:ext uri="{9D8B030D-6E8A-4147-A177-3AD203B41FA5}">
                      <a16:colId xmlns:a16="http://schemas.microsoft.com/office/drawing/2014/main" val="1915412943"/>
                    </a:ext>
                  </a:extLst>
                </a:gridCol>
                <a:gridCol w="3505200">
                  <a:extLst>
                    <a:ext uri="{9D8B030D-6E8A-4147-A177-3AD203B41FA5}">
                      <a16:colId xmlns:a16="http://schemas.microsoft.com/office/drawing/2014/main" val="3085163131"/>
                    </a:ext>
                  </a:extLst>
                </a:gridCol>
              </a:tblGrid>
              <a:tr h="370840">
                <a:tc>
                  <a:txBody>
                    <a:bodyPr/>
                    <a:lstStyle/>
                    <a:p>
                      <a:endParaRPr lang="fr-CM" dirty="0"/>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2011127145"/>
                  </a:ext>
                </a:extLst>
              </a:tr>
              <a:tr h="370840">
                <a:tc>
                  <a:txBody>
                    <a:bodyPr/>
                    <a:lstStyle/>
                    <a:p>
                      <a:endParaRPr lang="fr-CM"/>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2937322639"/>
                  </a:ext>
                </a:extLst>
              </a:tr>
              <a:tr h="370840">
                <a:tc>
                  <a:txBody>
                    <a:bodyPr/>
                    <a:lstStyle/>
                    <a:p>
                      <a:endParaRPr lang="fr-CM"/>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868070858"/>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962" y="0"/>
            <a:ext cx="12563962" cy="7128472"/>
          </a:xfrm>
          <a:prstGeom prst="rect">
            <a:avLst/>
          </a:prstGeom>
        </p:spPr>
      </p:pic>
      <p:sp>
        <p:nvSpPr>
          <p:cNvPr id="21" name="ZoneTexte 20"/>
          <p:cNvSpPr txBox="1"/>
          <p:nvPr/>
        </p:nvSpPr>
        <p:spPr>
          <a:xfrm>
            <a:off x="1854552" y="0"/>
            <a:ext cx="1006393" cy="400110"/>
          </a:xfrm>
          <a:prstGeom prst="rect">
            <a:avLst/>
          </a:prstGeom>
          <a:solidFill>
            <a:schemeClr val="accent4"/>
          </a:solidFill>
        </p:spPr>
        <p:txBody>
          <a:bodyPr wrap="square" rtlCol="0">
            <a:spAutoFit/>
          </a:bodyPr>
          <a:lstStyle/>
          <a:p>
            <a:r>
              <a:rPr lang="fr-FR" sz="2000" b="1" dirty="0" smtClean="0"/>
              <a:t>19/19</a:t>
            </a:r>
            <a:endParaRPr lang="fr-FR" sz="2000" b="1" dirty="0"/>
          </a:p>
        </p:txBody>
      </p:sp>
      <p:sp>
        <p:nvSpPr>
          <p:cNvPr id="24" name="Rectangle 23"/>
          <p:cNvSpPr/>
          <p:nvPr/>
        </p:nvSpPr>
        <p:spPr>
          <a:xfrm>
            <a:off x="2916032" y="90168"/>
            <a:ext cx="6359936" cy="400110"/>
          </a:xfrm>
          <a:prstGeom prst="rect">
            <a:avLst/>
          </a:prstGeom>
          <a:solidFill>
            <a:schemeClr val="accent6">
              <a:lumMod val="40000"/>
              <a:lumOff val="60000"/>
            </a:schemeClr>
          </a:solidFill>
        </p:spPr>
        <p:txBody>
          <a:bodyPr wrap="square">
            <a:spAutoFit/>
          </a:bodyPr>
          <a:lstStyle/>
          <a:p>
            <a:pPr algn="ctr">
              <a:spcBef>
                <a:spcPts val="300"/>
              </a:spcBef>
              <a:spcAft>
                <a:spcPts val="300"/>
              </a:spcAft>
              <a:buClr>
                <a:srgbClr val="0070C0"/>
              </a:buClr>
            </a:pPr>
            <a:r>
              <a:rPr lang="fr-FR" sz="2000" b="1" dirty="0" smtClean="0">
                <a:solidFill>
                  <a:srgbClr val="7030A0"/>
                </a:solidFill>
                <a:latin typeface="Segaon Soft Medium" panose="020F0603030302020204" pitchFamily="34" charset="0"/>
              </a:rPr>
              <a:t>Conclusion</a:t>
            </a:r>
            <a:r>
              <a:rPr lang="fr-FR" sz="2000" b="1" dirty="0">
                <a:solidFill>
                  <a:srgbClr val="7030A0"/>
                </a:solidFill>
                <a:latin typeface="Segaon Soft Medium" panose="020F0603030302020204" pitchFamily="34" charset="0"/>
              </a:rPr>
              <a:t>, recommandations et perspectives </a:t>
            </a:r>
          </a:p>
        </p:txBody>
      </p:sp>
      <p:sp>
        <p:nvSpPr>
          <p:cNvPr id="3" name="Rectangle 1"/>
          <p:cNvSpPr>
            <a:spLocks noChangeArrowheads="1"/>
          </p:cNvSpPr>
          <p:nvPr/>
        </p:nvSpPr>
        <p:spPr bwMode="auto">
          <a:xfrm rot="10800000" flipV="1">
            <a:off x="1638969" y="1220617"/>
            <a:ext cx="10027141" cy="216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fr-FR" altLang="fr-FR" sz="1500" b="0" i="0" u="none" strike="noStrike" cap="none" normalizeH="0" baseline="0" dirty="0">
                <a:ln>
                  <a:noFill/>
                </a:ln>
                <a:solidFill>
                  <a:schemeClr val="tx1"/>
                </a:solidFill>
                <a:effectLst/>
                <a:latin typeface="Segaon Soft Medium" panose="020F0603030302020204" pitchFamily="34" charset="0"/>
              </a:rPr>
              <a:t>L’</a:t>
            </a:r>
            <a:r>
              <a:rPr kumimoji="0" lang="fr-FR" altLang="fr-FR" sz="1500" b="1" i="0" u="none" strike="noStrike" cap="none" normalizeH="0" baseline="0" dirty="0">
                <a:ln>
                  <a:noFill/>
                </a:ln>
                <a:solidFill>
                  <a:schemeClr val="tx1"/>
                </a:solidFill>
                <a:effectLst/>
                <a:latin typeface="Segaon Soft Medium" panose="020F0603030302020204" pitchFamily="34" charset="0"/>
              </a:rPr>
              <a:t>économie bleue</a:t>
            </a:r>
            <a:r>
              <a:rPr kumimoji="0" lang="fr-FR" altLang="fr-FR" sz="1500" b="0" i="0" u="none" strike="noStrike" cap="none" normalizeH="0" baseline="0" dirty="0">
                <a:ln>
                  <a:noFill/>
                </a:ln>
                <a:solidFill>
                  <a:schemeClr val="tx1"/>
                </a:solidFill>
                <a:effectLst/>
                <a:latin typeface="Segaon Soft Medium" panose="020F0603030302020204" pitchFamily="34" charset="0"/>
              </a:rPr>
              <a:t> </a:t>
            </a:r>
            <a:r>
              <a:rPr kumimoji="0" lang="fr-FR" altLang="fr-FR" sz="1500" i="0" u="none" strike="noStrike" cap="none" normalizeH="0" baseline="0" dirty="0">
                <a:ln>
                  <a:noFill/>
                </a:ln>
                <a:solidFill>
                  <a:schemeClr val="tx1"/>
                </a:solidFill>
                <a:effectLst/>
                <a:latin typeface="Segaon Soft Medium" panose="020F0603030302020204" pitchFamily="34" charset="0"/>
              </a:rPr>
              <a:t>offre au PAD une voie durable pour concilier développement économique, préservation des ressources marines et bien-être des communautés côtières</a:t>
            </a:r>
            <a:r>
              <a:rPr lang="fr-FR" altLang="fr-FR" sz="1500" dirty="0">
                <a:latin typeface="Segaon Soft Medium" panose="020F0603030302020204" pitchFamily="34" charset="0"/>
              </a:rPr>
              <a:t> ;</a:t>
            </a:r>
          </a:p>
          <a:p>
            <a:pPr marR="0" lvl="0" algn="just" defTabSz="914400" rtl="0" eaLnBrk="0" fontAlgn="base" latinLnBrk="0" hangingPunct="0">
              <a:lnSpc>
                <a:spcPct val="100000"/>
              </a:lnSpc>
              <a:spcBef>
                <a:spcPct val="0"/>
              </a:spcBef>
              <a:spcAft>
                <a:spcPct val="0"/>
              </a:spcAft>
              <a:buClrTx/>
              <a:buSzTx/>
              <a:tabLst/>
            </a:pPr>
            <a:endParaRPr kumimoji="0" lang="fr-FR" altLang="fr-FR" sz="1500" b="0" i="0" u="none" strike="noStrike" cap="none" normalizeH="0" baseline="0" dirty="0">
              <a:ln>
                <a:noFill/>
              </a:ln>
              <a:solidFill>
                <a:schemeClr val="tx1"/>
              </a:solidFill>
              <a:effectLst/>
              <a:latin typeface="Segaon Soft Medium" panose="020F060303030202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fr-FR" altLang="fr-FR" sz="1500" b="0" i="0" u="none" strike="noStrike" cap="none" normalizeH="0" baseline="0" dirty="0">
                <a:ln>
                  <a:noFill/>
                </a:ln>
                <a:solidFill>
                  <a:schemeClr val="tx1"/>
                </a:solidFill>
                <a:effectLst/>
                <a:latin typeface="Segaon Soft Medium" panose="020F0603030302020204" pitchFamily="34" charset="0"/>
              </a:rPr>
              <a:t>Plusieurs actions concrètes sont déjà en cours : assainissement des plans d’eau, enlèvement des épaves, monitoring de la pollutions,</a:t>
            </a:r>
            <a:r>
              <a:rPr kumimoji="0" lang="fr-FR" altLang="fr-FR" sz="1500" b="0" i="0" u="none" strike="noStrike" cap="none" normalizeH="0" dirty="0">
                <a:ln>
                  <a:noFill/>
                </a:ln>
                <a:solidFill>
                  <a:schemeClr val="tx1"/>
                </a:solidFill>
                <a:effectLst/>
                <a:latin typeface="Segaon Soft Medium" panose="020F0603030302020204" pitchFamily="34" charset="0"/>
              </a:rPr>
              <a:t> des sensibilisations. </a:t>
            </a:r>
            <a:r>
              <a:rPr lang="fr-FR" altLang="fr-FR" sz="1500" dirty="0">
                <a:latin typeface="Segaon Soft Medium" panose="020F0603030302020204" pitchFamily="34" charset="0"/>
              </a:rPr>
              <a:t>D’autres sont en perspective : gestion des eaux de ballast, </a:t>
            </a:r>
            <a:r>
              <a:rPr kumimoji="0" lang="fr-FR" altLang="fr-FR" sz="1500" b="0" i="0" u="none" strike="noStrike" cap="none" normalizeH="0" baseline="0" dirty="0">
                <a:ln>
                  <a:noFill/>
                </a:ln>
                <a:solidFill>
                  <a:schemeClr val="tx1"/>
                </a:solidFill>
                <a:effectLst/>
                <a:latin typeface="Segaon Soft Medium" panose="020F0603030302020204" pitchFamily="34" charset="0"/>
              </a:rPr>
              <a:t>modernisation des infrastructures</a:t>
            </a:r>
            <a:r>
              <a:rPr lang="fr-FR" altLang="fr-FR" sz="1500" dirty="0">
                <a:latin typeface="Segaon Soft Medium" panose="020F0603030302020204" pitchFamily="34" charset="0"/>
              </a:rPr>
              <a:t>, etc.</a:t>
            </a:r>
          </a:p>
          <a:p>
            <a:pPr marR="0" lvl="0" algn="just" defTabSz="914400" rtl="0" eaLnBrk="0" fontAlgn="base" latinLnBrk="0" hangingPunct="0">
              <a:lnSpc>
                <a:spcPct val="100000"/>
              </a:lnSpc>
              <a:spcBef>
                <a:spcPct val="0"/>
              </a:spcBef>
              <a:spcAft>
                <a:spcPct val="0"/>
              </a:spcAft>
              <a:buClrTx/>
              <a:buSzTx/>
              <a:tabLst/>
            </a:pPr>
            <a:r>
              <a:rPr lang="fr-FR" altLang="fr-FR" sz="1500" dirty="0">
                <a:latin typeface="Segaon Soft Medium" panose="020F0603030302020204" pitchFamily="34" charset="0"/>
              </a:rPr>
              <a:t>              </a:t>
            </a:r>
            <a:endParaRPr kumimoji="0" lang="fr-FR" altLang="fr-FR" sz="1500" b="0" i="0" u="none" strike="noStrike" cap="none" normalizeH="0" baseline="0" dirty="0">
              <a:ln>
                <a:noFill/>
              </a:ln>
              <a:solidFill>
                <a:schemeClr val="tx1"/>
              </a:solidFill>
              <a:effectLst/>
              <a:latin typeface="Segaon Soft Medium" panose="020F060303030202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fr-FR" altLang="fr-FR" sz="1500" b="0" i="0" u="none" strike="noStrike" cap="none" normalizeH="0" baseline="0" dirty="0">
                <a:ln>
                  <a:noFill/>
                </a:ln>
                <a:solidFill>
                  <a:schemeClr val="tx1"/>
                </a:solidFill>
                <a:effectLst/>
                <a:latin typeface="Segaon Soft Medium" panose="020F0603030302020204" pitchFamily="34" charset="0"/>
              </a:rPr>
              <a:t>De nombreux </a:t>
            </a:r>
            <a:r>
              <a:rPr kumimoji="0" lang="fr-FR" altLang="fr-FR" sz="1500" b="1" i="0" u="none" strike="noStrike" cap="none" normalizeH="0" baseline="0" dirty="0">
                <a:ln>
                  <a:noFill/>
                </a:ln>
                <a:solidFill>
                  <a:schemeClr val="tx1"/>
                </a:solidFill>
                <a:effectLst/>
                <a:latin typeface="Segaon Soft Medium" panose="020F0603030302020204" pitchFamily="34" charset="0"/>
              </a:rPr>
              <a:t>défis</a:t>
            </a:r>
            <a:r>
              <a:rPr kumimoji="0" lang="fr-FR" altLang="fr-FR" sz="1500" b="0" i="0" u="none" strike="noStrike" cap="none" normalizeH="0" baseline="0" dirty="0">
                <a:ln>
                  <a:noFill/>
                </a:ln>
                <a:solidFill>
                  <a:schemeClr val="tx1"/>
                </a:solidFill>
                <a:effectLst/>
                <a:latin typeface="Segaon Soft Medium" panose="020F0603030302020204" pitchFamily="34" charset="0"/>
              </a:rPr>
              <a:t> subsistent (érosion, pollution municipale, pression démographique) mais peuvent être relevés par une gouvernance adaptée et une coopération renforcée.</a:t>
            </a:r>
          </a:p>
        </p:txBody>
      </p:sp>
      <p:sp>
        <p:nvSpPr>
          <p:cNvPr id="8" name="Rectangle 1"/>
          <p:cNvSpPr>
            <a:spLocks noChangeArrowheads="1"/>
          </p:cNvSpPr>
          <p:nvPr/>
        </p:nvSpPr>
        <p:spPr bwMode="auto">
          <a:xfrm rot="10800000" flipV="1">
            <a:off x="2434488" y="769726"/>
            <a:ext cx="21296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fr-FR" altLang="fr-FR" sz="1400" b="1" dirty="0">
                <a:solidFill>
                  <a:srgbClr val="FF0000"/>
                </a:solidFill>
                <a:latin typeface="Segaon Soft Medium" panose="020F0603030302020204" pitchFamily="34" charset="0"/>
              </a:rPr>
              <a:t>Les faits au PAD : </a:t>
            </a:r>
            <a:endParaRPr kumimoji="0" lang="fr-FR" altLang="fr-FR" sz="1400" b="1" i="0" u="none" strike="noStrike" cap="none" normalizeH="0" baseline="0" dirty="0">
              <a:ln>
                <a:noFill/>
              </a:ln>
              <a:solidFill>
                <a:srgbClr val="FF0000"/>
              </a:solidFill>
              <a:effectLst/>
              <a:latin typeface="Segaon Soft Medium" panose="020F0603030302020204" pitchFamily="34" charset="0"/>
            </a:endParaRPr>
          </a:p>
        </p:txBody>
      </p:sp>
      <p:sp>
        <p:nvSpPr>
          <p:cNvPr id="9" name="Rectangle 1"/>
          <p:cNvSpPr>
            <a:spLocks noChangeArrowheads="1"/>
          </p:cNvSpPr>
          <p:nvPr/>
        </p:nvSpPr>
        <p:spPr bwMode="auto">
          <a:xfrm rot="10800000" flipV="1">
            <a:off x="2338751" y="3467558"/>
            <a:ext cx="2082173"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fr-FR" altLang="fr-FR" sz="1500" b="1" dirty="0">
                <a:solidFill>
                  <a:srgbClr val="FF0000"/>
                </a:solidFill>
                <a:latin typeface="Segaon Soft Medium" panose="020F0603030302020204" pitchFamily="34" charset="0"/>
              </a:rPr>
              <a:t>Recommandations : </a:t>
            </a:r>
            <a:endParaRPr kumimoji="0" lang="fr-FR" altLang="fr-FR" sz="1500" b="1" i="0" u="none" strike="noStrike" cap="none" normalizeH="0" baseline="0" dirty="0">
              <a:ln>
                <a:noFill/>
              </a:ln>
              <a:solidFill>
                <a:srgbClr val="FF0000"/>
              </a:solidFill>
              <a:effectLst/>
              <a:latin typeface="Segaon Soft Medium" panose="020F0603030302020204" pitchFamily="34" charset="0"/>
            </a:endParaRPr>
          </a:p>
        </p:txBody>
      </p:sp>
      <p:sp>
        <p:nvSpPr>
          <p:cNvPr id="5" name="Rectangle 4"/>
          <p:cNvSpPr/>
          <p:nvPr/>
        </p:nvSpPr>
        <p:spPr>
          <a:xfrm>
            <a:off x="2030096" y="3933950"/>
            <a:ext cx="9636014" cy="1938992"/>
          </a:xfrm>
          <a:prstGeom prst="rect">
            <a:avLst/>
          </a:prstGeom>
        </p:spPr>
        <p:txBody>
          <a:bodyPr wrap="square">
            <a:spAutoFit/>
          </a:bodyPr>
          <a:lstStyle/>
          <a:p>
            <a:pPr marL="285750" indent="-285750" algn="just">
              <a:buFontTx/>
              <a:buChar char="-"/>
            </a:pPr>
            <a:r>
              <a:rPr lang="fr-FR" sz="1500" dirty="0">
                <a:latin typeface="Segaon Soft Medium" panose="020F0603030302020204" pitchFamily="34" charset="0"/>
              </a:rPr>
              <a:t>Renforcer la gouvernance institutionnelle et stratégique, en élaborant une stratégie </a:t>
            </a:r>
            <a:r>
              <a:rPr lang="fr-FR" sz="1500" dirty="0" smtClean="0">
                <a:latin typeface="Segaon Soft Medium" panose="020F0603030302020204" pitchFamily="34" charset="0"/>
              </a:rPr>
              <a:t>nationale, voire régionale </a:t>
            </a:r>
            <a:r>
              <a:rPr lang="fr-FR" sz="1500" dirty="0">
                <a:latin typeface="Segaon Soft Medium" panose="020F0603030302020204" pitchFamily="34" charset="0"/>
              </a:rPr>
              <a:t>pour l’économie bleue intégrée ;</a:t>
            </a:r>
          </a:p>
          <a:p>
            <a:pPr marL="285750" indent="-285750" algn="just">
              <a:buFontTx/>
              <a:buChar char="-"/>
            </a:pPr>
            <a:r>
              <a:rPr lang="fr-FR" sz="1500" dirty="0">
                <a:latin typeface="Segaon Soft Medium" panose="020F0603030302020204" pitchFamily="34" charset="0"/>
              </a:rPr>
              <a:t>Financer les projets bleus et durables ;</a:t>
            </a:r>
          </a:p>
          <a:p>
            <a:pPr marL="285750" indent="-285750" algn="just">
              <a:buFontTx/>
              <a:buChar char="-"/>
            </a:pPr>
            <a:r>
              <a:rPr lang="fr-FR" sz="1500" dirty="0">
                <a:latin typeface="Segaon Soft Medium" panose="020F0603030302020204" pitchFamily="34" charset="0"/>
              </a:rPr>
              <a:t>Renforcer la protection des écosystèmes marins et côtiers (en restaurant par exemple la </a:t>
            </a:r>
            <a:r>
              <a:rPr lang="fr-FR" sz="1500" dirty="0" smtClean="0">
                <a:latin typeface="Segaon Soft Medium" panose="020F0603030302020204" pitchFamily="34" charset="0"/>
              </a:rPr>
              <a:t>mangrove) </a:t>
            </a:r>
            <a:r>
              <a:rPr lang="fr-FR" sz="1500" dirty="0" smtClean="0">
                <a:latin typeface="Segaon Soft Medium" panose="020F0603030302020204" pitchFamily="34" charset="0"/>
              </a:rPr>
              <a:t>;</a:t>
            </a:r>
            <a:endParaRPr lang="fr-FR" sz="1500" dirty="0">
              <a:latin typeface="Segaon Soft Medium" panose="020F0603030302020204" pitchFamily="34" charset="0"/>
            </a:endParaRPr>
          </a:p>
          <a:p>
            <a:pPr marL="285750" indent="-285750" algn="just">
              <a:buFontTx/>
              <a:buChar char="-"/>
            </a:pPr>
            <a:r>
              <a:rPr lang="fr-FR" sz="1500" dirty="0">
                <a:latin typeface="Segaon Soft Medium" panose="020F0603030302020204" pitchFamily="34" charset="0"/>
              </a:rPr>
              <a:t>Investir dans la recherche, l’innovation et la coopération régionale (en créant un Centre de formation aux métiers portuaires comme à Anvers, en créant des laboratoires de recherche, etc). </a:t>
            </a:r>
            <a:endParaRPr lang="fr-CM" sz="1500" dirty="0">
              <a:latin typeface="Segaon Soft Medium" panose="020F0603030302020204" pitchFamily="34" charset="0"/>
            </a:endParaRPr>
          </a:p>
          <a:p>
            <a:pPr algn="just"/>
            <a:endParaRPr lang="fr-CM" sz="1500" dirty="0">
              <a:latin typeface="Segaon Soft Medium" panose="020F0603030302020204" pitchFamily="34" charset="0"/>
            </a:endParaRPr>
          </a:p>
          <a:p>
            <a:pPr marL="285750" indent="-285750" algn="just">
              <a:buFontTx/>
              <a:buChar char="-"/>
            </a:pPr>
            <a:endParaRPr lang="fr-CM" sz="1500" dirty="0">
              <a:latin typeface="Segaon Soft Medium" panose="020F0603030302020204" pitchFamily="34" charset="0"/>
            </a:endParaRPr>
          </a:p>
        </p:txBody>
      </p:sp>
      <p:sp>
        <p:nvSpPr>
          <p:cNvPr id="11" name="Rectangle 1"/>
          <p:cNvSpPr>
            <a:spLocks noChangeArrowheads="1"/>
          </p:cNvSpPr>
          <p:nvPr/>
        </p:nvSpPr>
        <p:spPr bwMode="auto">
          <a:xfrm rot="10800000" flipV="1">
            <a:off x="2357748" y="5686411"/>
            <a:ext cx="1613047"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fr-FR" altLang="fr-FR" sz="1500" b="1" dirty="0">
                <a:solidFill>
                  <a:srgbClr val="FF0000"/>
                </a:solidFill>
                <a:latin typeface="Segaon Soft Medium" panose="020F0603030302020204" pitchFamily="34" charset="0"/>
              </a:rPr>
              <a:t>Perspectives : </a:t>
            </a:r>
            <a:endParaRPr kumimoji="0" lang="fr-FR" altLang="fr-FR" sz="1500" b="1" i="0" u="none" strike="noStrike" cap="none" normalizeH="0" baseline="0" dirty="0">
              <a:ln>
                <a:noFill/>
              </a:ln>
              <a:solidFill>
                <a:srgbClr val="FF0000"/>
              </a:solidFill>
              <a:effectLst/>
              <a:latin typeface="Segaon Soft Medium" panose="020F0603030302020204" pitchFamily="34" charset="0"/>
            </a:endParaRPr>
          </a:p>
        </p:txBody>
      </p:sp>
      <p:sp>
        <p:nvSpPr>
          <p:cNvPr id="12" name="Rectangle 1"/>
          <p:cNvSpPr>
            <a:spLocks noChangeArrowheads="1"/>
          </p:cNvSpPr>
          <p:nvPr/>
        </p:nvSpPr>
        <p:spPr bwMode="auto">
          <a:xfrm rot="10800000" flipV="1">
            <a:off x="1638966" y="6093457"/>
            <a:ext cx="1013691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fr-FR" altLang="fr-FR" sz="1500" dirty="0">
                <a:latin typeface="Segaon Soft Medium" panose="020F0603030302020204" pitchFamily="34" charset="0"/>
              </a:rPr>
              <a:t>Réduire les émissions des Gaz à Effet de Serre en acquérant des </a:t>
            </a:r>
            <a:r>
              <a:rPr lang="fr-FR" altLang="fr-FR" sz="1500" dirty="0" smtClean="0">
                <a:latin typeface="Segaon Soft Medium" panose="020F0603030302020204" pitchFamily="34" charset="0"/>
              </a:rPr>
              <a:t>bateaux et équipements </a:t>
            </a:r>
            <a:r>
              <a:rPr lang="fr-FR" altLang="fr-FR" sz="1500" dirty="0">
                <a:latin typeface="Segaon Soft Medium" panose="020F0603030302020204" pitchFamily="34" charset="0"/>
              </a:rPr>
              <a:t>utilisant des combustibles nobles.  </a:t>
            </a:r>
            <a:endParaRPr kumimoji="0" lang="fr-FR" altLang="fr-FR" sz="1500" i="0" u="none" strike="noStrike" cap="none" normalizeH="0" baseline="0" dirty="0">
              <a:ln>
                <a:noFill/>
              </a:ln>
              <a:effectLst/>
              <a:latin typeface="Segaon Soft Medium" panose="020F0603030302020204" pitchFamily="34" charset="0"/>
            </a:endParaRPr>
          </a:p>
        </p:txBody>
      </p:sp>
    </p:spTree>
    <p:extLst>
      <p:ext uri="{BB962C8B-B14F-4D97-AF65-F5344CB8AC3E}">
        <p14:creationId xmlns:p14="http://schemas.microsoft.com/office/powerpoint/2010/main" val="9508577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1640D6-640F-47BB-B7F3-9A95E6BCDE08}"/>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758D8C4E-F2E3-4F77-825C-604C193DAFA4}"/>
              </a:ext>
            </a:extLst>
          </p:cNvPr>
          <p:cNvPicPr>
            <a:picLocks noGrp="1" noChangeAspect="1"/>
          </p:cNvPicPr>
          <p:nvPr>
            <p:ph idx="1"/>
          </p:nvPr>
        </p:nvPicPr>
        <p:blipFill>
          <a:blip r:embed="rId2"/>
          <a:stretch>
            <a:fillRect/>
          </a:stretch>
        </p:blipFill>
        <p:spPr>
          <a:xfrm>
            <a:off x="0" y="-30536"/>
            <a:ext cx="12456228" cy="6919435"/>
          </a:xfrm>
          <a:prstGeom prst="rect">
            <a:avLst/>
          </a:prstGeom>
        </p:spPr>
      </p:pic>
      <p:sp>
        <p:nvSpPr>
          <p:cNvPr id="7" name="Rectangle à coins arrondis 6"/>
          <p:cNvSpPr/>
          <p:nvPr/>
        </p:nvSpPr>
        <p:spPr>
          <a:xfrm>
            <a:off x="2630065" y="2221138"/>
            <a:ext cx="9186026" cy="1993548"/>
          </a:xfrm>
          <a:prstGeom prst="roundRect">
            <a:avLst/>
          </a:prstGeom>
          <a:effectLst>
            <a:outerShdw blurRad="40000" dist="23000" dir="5400000" rotWithShape="0">
              <a:srgbClr val="000000">
                <a:alpha val="35000"/>
              </a:srgbClr>
            </a:outerShdw>
            <a:reflection blurRad="6350" stA="52000" endA="300" endPos="35000" dir="5400000" sy="-100000" algn="bl" rotWithShape="0"/>
          </a:effectLst>
        </p:spPr>
        <p:style>
          <a:lnRef idx="0">
            <a:schemeClr val="accent5"/>
          </a:lnRef>
          <a:fillRef idx="3">
            <a:schemeClr val="accent5"/>
          </a:fillRef>
          <a:effectRef idx="3">
            <a:schemeClr val="accent5"/>
          </a:effectRef>
          <a:fontRef idx="minor">
            <a:schemeClr val="lt1"/>
          </a:fontRef>
        </p:style>
        <p:txBody>
          <a:bodyPr anchor="ctr"/>
          <a:lstStyle/>
          <a:p>
            <a:pPr algn="ctr">
              <a:defRPr/>
            </a:pPr>
            <a:r>
              <a:rPr lang="fr-FR" sz="4800" b="1" dirty="0">
                <a:ln w="10541" cmpd="sng">
                  <a:solidFill>
                    <a:srgbClr val="7D7D7D">
                      <a:tint val="100000"/>
                      <a:shade val="100000"/>
                      <a:satMod val="110000"/>
                    </a:srgbClr>
                  </a:solidFill>
                  <a:prstDash val="solid"/>
                </a:ln>
                <a:solidFill>
                  <a:srgbClr val="FFC000"/>
                </a:solidFill>
                <a:latin typeface="Berlin Sans FB" panose="020E0602020502020306" pitchFamily="34" charset="0"/>
              </a:rPr>
              <a:t>MERCI DE VOTRE PRECIEUSE ATTENTION !!!</a:t>
            </a:r>
          </a:p>
        </p:txBody>
      </p:sp>
      <p:sp>
        <p:nvSpPr>
          <p:cNvPr id="9" name="ZoneTexte 8"/>
          <p:cNvSpPr txBox="1"/>
          <p:nvPr/>
        </p:nvSpPr>
        <p:spPr>
          <a:xfrm>
            <a:off x="2952753" y="5830964"/>
            <a:ext cx="9239247" cy="738664"/>
          </a:xfrm>
          <a:prstGeom prst="rect">
            <a:avLst/>
          </a:prstGeom>
          <a:noFill/>
        </p:spPr>
        <p:txBody>
          <a:bodyPr wrap="square" rtlCol="0">
            <a:spAutoFit/>
          </a:bodyPr>
          <a:lstStyle/>
          <a:p>
            <a:pPr algn="ctr"/>
            <a:r>
              <a:rPr lang="en-US" sz="1400" b="1" i="1" dirty="0" err="1">
                <a:latin typeface="Segaon Soft Medium" panose="020F0603030302020204" pitchFamily="34" charset="0"/>
              </a:rPr>
              <a:t>Pôle</a:t>
            </a:r>
            <a:r>
              <a:rPr lang="en-US" sz="1400" b="1" i="1" dirty="0">
                <a:latin typeface="Segaon Soft Medium" panose="020F0603030302020204" pitchFamily="34" charset="0"/>
              </a:rPr>
              <a:t> de </a:t>
            </a:r>
            <a:r>
              <a:rPr lang="en-US" sz="1400" b="1" i="1" dirty="0" err="1">
                <a:latin typeface="Segaon Soft Medium" panose="020F0603030302020204" pitchFamily="34" charset="0"/>
              </a:rPr>
              <a:t>Référence</a:t>
            </a:r>
            <a:r>
              <a:rPr lang="en-US" sz="1400" b="1" i="1" dirty="0">
                <a:latin typeface="Segaon Soft Medium" panose="020F0603030302020204" pitchFamily="34" charset="0"/>
              </a:rPr>
              <a:t> au </a:t>
            </a:r>
            <a:r>
              <a:rPr lang="en-US" sz="1400" b="1" i="1" dirty="0" err="1">
                <a:latin typeface="Segaon Soft Medium" panose="020F0603030302020204" pitchFamily="34" charset="0"/>
              </a:rPr>
              <a:t>Cœur</a:t>
            </a:r>
            <a:r>
              <a:rPr lang="en-US" sz="1400" b="1" i="1" dirty="0">
                <a:latin typeface="Segaon Soft Medium" panose="020F0603030302020204" pitchFamily="34" charset="0"/>
              </a:rPr>
              <a:t> du </a:t>
            </a:r>
            <a:r>
              <a:rPr lang="en-US" sz="1400" b="1" i="1" dirty="0" err="1">
                <a:latin typeface="Segaon Soft Medium" panose="020F0603030302020204" pitchFamily="34" charset="0"/>
              </a:rPr>
              <a:t>Golfe</a:t>
            </a:r>
            <a:r>
              <a:rPr lang="en-US" sz="1400" b="1" i="1" dirty="0">
                <a:latin typeface="Segaon Soft Medium" panose="020F0603030302020204" pitchFamily="34" charset="0"/>
              </a:rPr>
              <a:t> de </a:t>
            </a:r>
            <a:r>
              <a:rPr lang="en-US" sz="1400" b="1" i="1" dirty="0" err="1">
                <a:latin typeface="Segaon Soft Medium" panose="020F0603030302020204" pitchFamily="34" charset="0"/>
              </a:rPr>
              <a:t>Guinée</a:t>
            </a:r>
            <a:endParaRPr lang="en-US" sz="1400" b="1" i="1" dirty="0">
              <a:latin typeface="Segaon Soft Medium" panose="020F0603030302020204" pitchFamily="34" charset="0"/>
            </a:endParaRPr>
          </a:p>
          <a:p>
            <a:pPr algn="ctr"/>
            <a:r>
              <a:rPr lang="fr-FR" sz="1400" b="1" i="1" dirty="0">
                <a:latin typeface="Segaon Soft Medium" panose="020F0603030302020204" pitchFamily="34" charset="0"/>
              </a:rPr>
              <a:t>B.P./P.O. Box 4020 Douala, </a:t>
            </a:r>
            <a:r>
              <a:rPr lang="fr-FR" sz="1400" b="1" i="1" dirty="0" err="1">
                <a:latin typeface="Segaon Soft Medium" panose="020F0603030302020204" pitchFamily="34" charset="0"/>
              </a:rPr>
              <a:t>Bonanjo</a:t>
            </a:r>
            <a:r>
              <a:rPr lang="fr-FR" sz="1400" b="1" i="1" dirty="0">
                <a:latin typeface="Segaon Soft Medium" panose="020F0603030302020204" pitchFamily="34" charset="0"/>
              </a:rPr>
              <a:t> – Centre des Affaires Maritimes/ Tél. : +237 233 42 01 33/ Fax : +237 233 42 67 97 </a:t>
            </a:r>
            <a:r>
              <a:rPr lang="fr-FR" sz="1400" i="1" dirty="0">
                <a:latin typeface="Segaon Soft Medium" panose="020F0603030302020204" pitchFamily="34" charset="0"/>
              </a:rPr>
              <a:t>/</a:t>
            </a:r>
            <a:r>
              <a:rPr lang="fr-FR" sz="1400" b="1" i="1" dirty="0">
                <a:latin typeface="Segaon Soft Medium" panose="020F0603030302020204" pitchFamily="34" charset="0"/>
              </a:rPr>
              <a:t> www.pad.cm</a:t>
            </a:r>
            <a:endParaRPr lang="fr-FR" sz="1400" i="1" dirty="0">
              <a:latin typeface="Segaon Soft Medium" panose="020F0603030302020204" pitchFamily="34" charset="0"/>
            </a:endParaRPr>
          </a:p>
        </p:txBody>
      </p:sp>
      <p:sp>
        <p:nvSpPr>
          <p:cNvPr id="6" name="Rectangle à coins arrondis 5"/>
          <p:cNvSpPr/>
          <p:nvPr/>
        </p:nvSpPr>
        <p:spPr>
          <a:xfrm>
            <a:off x="2655003" y="2196200"/>
            <a:ext cx="9186026" cy="1993548"/>
          </a:xfrm>
          <a:prstGeom prst="roundRect">
            <a:avLst/>
          </a:prstGeom>
          <a:effectLst>
            <a:outerShdw blurRad="40000" dist="23000" dir="5400000" rotWithShape="0">
              <a:srgbClr val="000000">
                <a:alpha val="35000"/>
              </a:srgbClr>
            </a:outerShdw>
            <a:reflection blurRad="6350" stA="52000" endA="300" endPos="35000" dir="5400000" sy="-100000" algn="bl" rotWithShape="0"/>
          </a:effectLst>
        </p:spPr>
        <p:style>
          <a:lnRef idx="0">
            <a:schemeClr val="accent5"/>
          </a:lnRef>
          <a:fillRef idx="3">
            <a:schemeClr val="accent5"/>
          </a:fillRef>
          <a:effectRef idx="3">
            <a:schemeClr val="accent5"/>
          </a:effectRef>
          <a:fontRef idx="minor">
            <a:schemeClr val="lt1"/>
          </a:fontRef>
        </p:style>
        <p:txBody>
          <a:bodyPr anchor="ctr"/>
          <a:lstStyle/>
          <a:p>
            <a:pPr algn="ctr">
              <a:defRPr/>
            </a:pPr>
            <a:r>
              <a:rPr lang="fr-FR" sz="4800" b="1" dirty="0">
                <a:ln w="10541" cmpd="sng">
                  <a:solidFill>
                    <a:srgbClr val="7D7D7D">
                      <a:tint val="100000"/>
                      <a:shade val="100000"/>
                      <a:satMod val="110000"/>
                    </a:srgbClr>
                  </a:solidFill>
                  <a:prstDash val="solid"/>
                </a:ln>
                <a:solidFill>
                  <a:srgbClr val="FFC000"/>
                </a:solidFill>
                <a:latin typeface="Berlin Sans FB" panose="020E0602020502020306" pitchFamily="34" charset="0"/>
              </a:rPr>
              <a:t>MERCI DE VOTRE PRECIEUSE ATTENTION !!!</a:t>
            </a:r>
          </a:p>
        </p:txBody>
      </p:sp>
    </p:spTree>
    <p:extLst>
      <p:ext uri="{BB962C8B-B14F-4D97-AF65-F5344CB8AC3E}">
        <p14:creationId xmlns:p14="http://schemas.microsoft.com/office/powerpoint/2010/main" val="12614666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M"/>
          </a:p>
        </p:txBody>
      </p:sp>
      <p:sp>
        <p:nvSpPr>
          <p:cNvPr id="3" name="Espace réservé du contenu 2"/>
          <p:cNvSpPr>
            <a:spLocks noGrp="1"/>
          </p:cNvSpPr>
          <p:nvPr>
            <p:ph idx="1"/>
          </p:nvPr>
        </p:nvSpPr>
        <p:spPr/>
        <p:txBody>
          <a:bodyPr/>
          <a:lstStyle/>
          <a:p>
            <a:endParaRPr lang="fr-CM"/>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4" y="-6742"/>
            <a:ext cx="12563962" cy="7128472"/>
          </a:xfrm>
          <a:prstGeom prst="rect">
            <a:avLst/>
          </a:prstGeom>
        </p:spPr>
      </p:pic>
      <p:sp>
        <p:nvSpPr>
          <p:cNvPr id="5" name="Rectangle 4"/>
          <p:cNvSpPr/>
          <p:nvPr/>
        </p:nvSpPr>
        <p:spPr>
          <a:xfrm>
            <a:off x="4364820" y="66824"/>
            <a:ext cx="5377697" cy="400110"/>
          </a:xfrm>
          <a:prstGeom prst="rect">
            <a:avLst/>
          </a:prstGeom>
          <a:solidFill>
            <a:schemeClr val="accent6">
              <a:lumMod val="40000"/>
              <a:lumOff val="60000"/>
            </a:schemeClr>
          </a:solidFill>
        </p:spPr>
        <p:txBody>
          <a:bodyPr wrap="square">
            <a:spAutoFit/>
          </a:bodyPr>
          <a:lstStyle/>
          <a:p>
            <a:pPr algn="ctr">
              <a:spcBef>
                <a:spcPts val="300"/>
              </a:spcBef>
              <a:spcAft>
                <a:spcPts val="300"/>
              </a:spcAft>
              <a:buClr>
                <a:srgbClr val="0070C0"/>
              </a:buClr>
            </a:pPr>
            <a:r>
              <a:rPr lang="fr-FR" sz="2000" b="1" dirty="0" smtClean="0">
                <a:solidFill>
                  <a:srgbClr val="7030A0"/>
                </a:solidFill>
                <a:latin typeface="Berlin Sans FB" panose="020E0602020502020306" pitchFamily="34" charset="0"/>
              </a:rPr>
              <a:t>Introduction </a:t>
            </a:r>
            <a:endParaRPr lang="fr-FR" sz="2000" b="1" dirty="0">
              <a:solidFill>
                <a:srgbClr val="7030A0"/>
              </a:solidFill>
              <a:latin typeface="Berlin Sans FB" panose="020E0602020502020306" pitchFamily="34" charset="0"/>
            </a:endParaRPr>
          </a:p>
        </p:txBody>
      </p:sp>
      <p:sp>
        <p:nvSpPr>
          <p:cNvPr id="17" name="Rectangle 16"/>
          <p:cNvSpPr/>
          <p:nvPr/>
        </p:nvSpPr>
        <p:spPr>
          <a:xfrm>
            <a:off x="1959022" y="765235"/>
            <a:ext cx="5856363" cy="3308598"/>
          </a:xfrm>
          <a:prstGeom prst="rect">
            <a:avLst/>
          </a:prstGeom>
        </p:spPr>
        <p:txBody>
          <a:bodyPr wrap="square">
            <a:spAutoFit/>
          </a:bodyPr>
          <a:lstStyle/>
          <a:p>
            <a:pPr marL="285750" indent="-285750" algn="just">
              <a:buFont typeface="Wingdings" panose="05000000000000000000" pitchFamily="2" charset="2"/>
              <a:buChar char="q"/>
            </a:pPr>
            <a:r>
              <a:rPr lang="fr-FR" sz="1500" b="1" dirty="0">
                <a:latin typeface="Berlin Sans FB" panose="020E0602020502020306" pitchFamily="34" charset="0"/>
              </a:rPr>
              <a:t>Contexte global : la mer et l’économie bleue dans le monde</a:t>
            </a:r>
          </a:p>
          <a:p>
            <a:pPr algn="just">
              <a:buFont typeface="Arial" panose="020B0604020202020204" pitchFamily="34" charset="0"/>
              <a:buChar char="•"/>
            </a:pPr>
            <a:r>
              <a:rPr lang="fr-FR" sz="1500" dirty="0">
                <a:latin typeface="Berlin Sans FB" panose="020E0602020502020306" pitchFamily="34" charset="0"/>
              </a:rPr>
              <a:t>Plus de 70 % de la surface de la Terre est couverte par les océans, qui représentent une source majeure de ressources alimentaires, énergétiques, économiques et environnementales ; </a:t>
            </a:r>
          </a:p>
          <a:p>
            <a:pPr algn="just"/>
            <a:endParaRPr lang="fr-FR" sz="500" dirty="0">
              <a:latin typeface="Berlin Sans FB" panose="020E0602020502020306" pitchFamily="34" charset="0"/>
            </a:endParaRPr>
          </a:p>
          <a:p>
            <a:pPr algn="just">
              <a:buFont typeface="Arial" panose="020B0604020202020204" pitchFamily="34" charset="0"/>
              <a:buChar char="•"/>
            </a:pPr>
            <a:r>
              <a:rPr lang="fr-FR" sz="1500" dirty="0">
                <a:latin typeface="Berlin Sans FB" panose="020E0602020502020306" pitchFamily="34" charset="0"/>
              </a:rPr>
              <a:t>Le concept d’économie bleue (EB) intégré dans les activités menées sur ces espaces marins vise à exploiter durablement ces ressources marines et côtières, en conciliant croissance économique, protection de l’environnement et bien-être social ;</a:t>
            </a:r>
          </a:p>
          <a:p>
            <a:pPr algn="just"/>
            <a:endParaRPr lang="fr-FR" sz="400" dirty="0">
              <a:latin typeface="Berlin Sans FB" panose="020E0602020502020306" pitchFamily="34" charset="0"/>
            </a:endParaRPr>
          </a:p>
          <a:p>
            <a:pPr algn="just">
              <a:buFont typeface="Arial" panose="020B0604020202020204" pitchFamily="34" charset="0"/>
              <a:buChar char="•"/>
            </a:pPr>
            <a:r>
              <a:rPr lang="fr-FR" sz="1500" dirty="0">
                <a:latin typeface="Berlin Sans FB" panose="020E0602020502020306" pitchFamily="34" charset="0"/>
              </a:rPr>
              <a:t>Il englobe des secteurs variés : pêche, aquaculture, transport maritime, énergie marine renouvelable, tourisme côtier, biotechnologies marines, etc ;</a:t>
            </a:r>
          </a:p>
          <a:p>
            <a:pPr algn="just"/>
            <a:endParaRPr lang="fr-FR" sz="400" dirty="0">
              <a:latin typeface="Berlin Sans FB" panose="020E0602020502020306" pitchFamily="34" charset="0"/>
            </a:endParaRPr>
          </a:p>
          <a:p>
            <a:pPr algn="just">
              <a:buFont typeface="Arial" panose="020B0604020202020204" pitchFamily="34" charset="0"/>
              <a:buChar char="•"/>
            </a:pPr>
            <a:r>
              <a:rPr lang="fr-FR" sz="1500" dirty="0">
                <a:latin typeface="Berlin Sans FB" panose="020E0602020502020306" pitchFamily="34" charset="0"/>
              </a:rPr>
              <a:t>Face aux défis climatiques et à la pression sur les écosystèmes marins, promouvoir une économie bleue responsable est un enjeu global crucial.</a:t>
            </a:r>
          </a:p>
        </p:txBody>
      </p:sp>
      <p:sp>
        <p:nvSpPr>
          <p:cNvPr id="25" name="Rectangle 24"/>
          <p:cNvSpPr/>
          <p:nvPr/>
        </p:nvSpPr>
        <p:spPr>
          <a:xfrm>
            <a:off x="1830047" y="4055447"/>
            <a:ext cx="5985338" cy="1246495"/>
          </a:xfrm>
          <a:prstGeom prst="rect">
            <a:avLst/>
          </a:prstGeom>
        </p:spPr>
        <p:txBody>
          <a:bodyPr wrap="square">
            <a:spAutoFit/>
          </a:bodyPr>
          <a:lstStyle/>
          <a:p>
            <a:pPr marL="285750" indent="-285750" algn="just">
              <a:spcAft>
                <a:spcPts val="0"/>
              </a:spcAft>
              <a:buFont typeface="Wingdings" panose="05000000000000000000" pitchFamily="2" charset="2"/>
              <a:buChar char="q"/>
              <a:tabLst>
                <a:tab pos="450215" algn="l"/>
                <a:tab pos="540385" algn="l"/>
              </a:tabLst>
            </a:pPr>
            <a:r>
              <a:rPr lang="fr-CA" sz="1500" b="1" dirty="0">
                <a:latin typeface="Berlin Sans FB" panose="020E0602020502020306" pitchFamily="34" charset="0"/>
                <a:ea typeface="Calibri" panose="020F0502020204030204" pitchFamily="34" charset="0"/>
                <a:cs typeface="Times New Roman" panose="02020603050405020304" pitchFamily="18" charset="0"/>
              </a:rPr>
              <a:t>L’EB</a:t>
            </a:r>
            <a:r>
              <a:rPr lang="fr-CA" sz="1500" dirty="0">
                <a:latin typeface="Berlin Sans FB" panose="020E0602020502020306" pitchFamily="34" charset="0"/>
                <a:ea typeface="Calibri" panose="020F0502020204030204" pitchFamily="34" charset="0"/>
                <a:cs typeface="Times New Roman" panose="02020603050405020304" pitchFamily="18" charset="0"/>
              </a:rPr>
              <a:t> se présente aujourd’hui comme une opportunité pour le développement durable, car elle offre une opportunité aux pays côtiers de développer leur économie de manière durable en protégeant les ressources marines et en promouvant des pratiques de pêche et d’aquaculture responsables.</a:t>
            </a:r>
            <a:endParaRPr lang="fr-FR" sz="1500" dirty="0">
              <a:effectLst/>
              <a:latin typeface="Berlin Sans FB" panose="020E0602020502020306" pitchFamily="34" charset="0"/>
              <a:ea typeface="Calibri" panose="020F0502020204030204" pitchFamily="34" charset="0"/>
              <a:cs typeface="Times New Roman" panose="02020603050405020304" pitchFamily="18" charset="0"/>
            </a:endParaRPr>
          </a:p>
        </p:txBody>
      </p:sp>
      <p:pic>
        <p:nvPicPr>
          <p:cNvPr id="26" name="Imag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8896" y="765236"/>
            <a:ext cx="4272720" cy="5510518"/>
          </a:xfrm>
          <a:prstGeom prst="rect">
            <a:avLst/>
          </a:prstGeom>
        </p:spPr>
      </p:pic>
      <p:sp>
        <p:nvSpPr>
          <p:cNvPr id="27" name="Rectangle 26"/>
          <p:cNvSpPr/>
          <p:nvPr/>
        </p:nvSpPr>
        <p:spPr>
          <a:xfrm>
            <a:off x="1830047" y="5344130"/>
            <a:ext cx="5985338" cy="1061829"/>
          </a:xfrm>
          <a:prstGeom prst="rect">
            <a:avLst/>
          </a:prstGeom>
        </p:spPr>
        <p:txBody>
          <a:bodyPr wrap="square">
            <a:spAutoFit/>
          </a:bodyPr>
          <a:lstStyle/>
          <a:p>
            <a:pPr marL="285750" indent="-285750" algn="just">
              <a:buFont typeface="Wingdings" panose="05000000000000000000" pitchFamily="2" charset="2"/>
              <a:buChar char="q"/>
            </a:pPr>
            <a:r>
              <a:rPr lang="fr-FR" sz="1500" b="1" dirty="0">
                <a:latin typeface="Berlin Sans FB" panose="020E0602020502020306" pitchFamily="34" charset="0"/>
              </a:rPr>
              <a:t>Le </a:t>
            </a:r>
            <a:r>
              <a:rPr lang="fr-FR" sz="1600" b="1" dirty="0">
                <a:latin typeface="Berlin Sans FB" panose="020E0602020502020306" pitchFamily="34" charset="0"/>
              </a:rPr>
              <a:t>Fonds mondial pour la </a:t>
            </a:r>
            <a:r>
              <a:rPr lang="fr-FR" sz="1600" b="1" dirty="0" smtClean="0">
                <a:latin typeface="Berlin Sans FB" panose="020E0602020502020306" pitchFamily="34" charset="0"/>
              </a:rPr>
              <a:t>nature</a:t>
            </a:r>
            <a:r>
              <a:rPr lang="fr-FR" sz="1500" b="1" dirty="0" smtClean="0">
                <a:latin typeface="Berlin Sans FB" panose="020E0602020502020306" pitchFamily="34" charset="0"/>
              </a:rPr>
              <a:t> </a:t>
            </a:r>
            <a:r>
              <a:rPr lang="fr-FR" sz="1500" dirty="0">
                <a:latin typeface="Berlin Sans FB" panose="020E0602020502020306" pitchFamily="34" charset="0"/>
              </a:rPr>
              <a:t>estime que les activités et ressources puisées dans les océans rapportent 2 500 milliards de dollars par an.</a:t>
            </a:r>
            <a:r>
              <a:rPr lang="fr-FR" sz="1500" dirty="0">
                <a:solidFill>
                  <a:srgbClr val="00B050"/>
                </a:solidFill>
                <a:latin typeface="Berlin Sans FB" panose="020E0602020502020306" pitchFamily="34" charset="0"/>
              </a:rPr>
              <a:t> Les activités portuaires, la réparation navale et le transport maritime à elles seules contribuent à 16</a:t>
            </a:r>
            <a:r>
              <a:rPr lang="fr-FR" sz="1500" dirty="0" smtClean="0">
                <a:solidFill>
                  <a:srgbClr val="00B050"/>
                </a:solidFill>
                <a:latin typeface="Berlin Sans FB" panose="020E0602020502020306" pitchFamily="34" charset="0"/>
              </a:rPr>
              <a:t>% (site web). </a:t>
            </a:r>
            <a:endParaRPr lang="fr-CM" sz="1500" dirty="0">
              <a:solidFill>
                <a:srgbClr val="00B050"/>
              </a:solidFill>
              <a:latin typeface="Berlin Sans FB" panose="020E0602020502020306" pitchFamily="34" charset="0"/>
            </a:endParaRPr>
          </a:p>
        </p:txBody>
      </p:sp>
      <p:sp>
        <p:nvSpPr>
          <p:cNvPr id="28" name="Rectangle 27"/>
          <p:cNvSpPr/>
          <p:nvPr/>
        </p:nvSpPr>
        <p:spPr>
          <a:xfrm>
            <a:off x="1830047" y="6304002"/>
            <a:ext cx="9693716" cy="553998"/>
          </a:xfrm>
          <a:prstGeom prst="rect">
            <a:avLst/>
          </a:prstGeom>
        </p:spPr>
        <p:txBody>
          <a:bodyPr wrap="square">
            <a:spAutoFit/>
          </a:bodyPr>
          <a:lstStyle/>
          <a:p>
            <a:pPr marL="285750" indent="-285750" algn="just">
              <a:buFont typeface="Wingdings" panose="05000000000000000000" pitchFamily="2" charset="2"/>
              <a:buChar char="q"/>
            </a:pPr>
            <a:r>
              <a:rPr lang="fr-FR" sz="1500" dirty="0">
                <a:latin typeface="Berlin Sans FB" panose="020E0602020502020306" pitchFamily="34" charset="0"/>
              </a:rPr>
              <a:t>Le Cameroun n’est en reste dans le développement des activités portuaires et du transport maritime, car il dispose de plusieurs Ports, parmi lesquels le Port de Douala-Bonabéri.  </a:t>
            </a:r>
            <a:endParaRPr lang="fr-CM" sz="1500" dirty="0">
              <a:solidFill>
                <a:srgbClr val="00B050"/>
              </a:solidFill>
              <a:latin typeface="Berlin Sans FB" panose="020E0602020502020306" pitchFamily="34" charset="0"/>
            </a:endParaRPr>
          </a:p>
        </p:txBody>
      </p:sp>
      <p:sp>
        <p:nvSpPr>
          <p:cNvPr id="12" name="ZoneTexte 11"/>
          <p:cNvSpPr txBox="1"/>
          <p:nvPr/>
        </p:nvSpPr>
        <p:spPr>
          <a:xfrm>
            <a:off x="1830047" y="97602"/>
            <a:ext cx="1006393" cy="400110"/>
          </a:xfrm>
          <a:prstGeom prst="rect">
            <a:avLst/>
          </a:prstGeom>
          <a:solidFill>
            <a:schemeClr val="accent4"/>
          </a:solidFill>
        </p:spPr>
        <p:txBody>
          <a:bodyPr wrap="square" rtlCol="0">
            <a:spAutoFit/>
          </a:bodyPr>
          <a:lstStyle/>
          <a:p>
            <a:r>
              <a:rPr lang="fr-FR" sz="2000" b="1" dirty="0" smtClean="0"/>
              <a:t>1/19</a:t>
            </a:r>
            <a:endParaRPr lang="fr-FR" sz="2000" b="1" dirty="0"/>
          </a:p>
        </p:txBody>
      </p:sp>
    </p:spTree>
    <p:extLst>
      <p:ext uri="{BB962C8B-B14F-4D97-AF65-F5344CB8AC3E}">
        <p14:creationId xmlns:p14="http://schemas.microsoft.com/office/powerpoint/2010/main" val="317083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M"/>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336" y="-237929"/>
            <a:ext cx="12563962" cy="7128472"/>
          </a:xfrm>
          <a:prstGeom prst="rect">
            <a:avLst/>
          </a:prstGeom>
        </p:spPr>
      </p:pic>
      <p:sp>
        <p:nvSpPr>
          <p:cNvPr id="8" name="ZoneTexte 7"/>
          <p:cNvSpPr txBox="1"/>
          <p:nvPr/>
        </p:nvSpPr>
        <p:spPr>
          <a:xfrm>
            <a:off x="2021818" y="-6742"/>
            <a:ext cx="718457" cy="400110"/>
          </a:xfrm>
          <a:prstGeom prst="rect">
            <a:avLst/>
          </a:prstGeom>
          <a:solidFill>
            <a:schemeClr val="accent4"/>
          </a:solidFill>
        </p:spPr>
        <p:txBody>
          <a:bodyPr wrap="square" rtlCol="0">
            <a:spAutoFit/>
          </a:bodyPr>
          <a:lstStyle/>
          <a:p>
            <a:r>
              <a:rPr lang="fr-FR" sz="2000" b="1" dirty="0" smtClean="0"/>
              <a:t>2/19</a:t>
            </a:r>
            <a:endParaRPr lang="fr-FR" sz="2000" b="1" dirty="0"/>
          </a:p>
        </p:txBody>
      </p:sp>
      <p:sp>
        <p:nvSpPr>
          <p:cNvPr id="11" name="Rectangle 2"/>
          <p:cNvSpPr>
            <a:spLocks noChangeArrowheads="1"/>
          </p:cNvSpPr>
          <p:nvPr/>
        </p:nvSpPr>
        <p:spPr bwMode="auto">
          <a:xfrm>
            <a:off x="1601094" y="843505"/>
            <a:ext cx="6284628"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buFontTx/>
              <a:buChar char="•"/>
            </a:pPr>
            <a:r>
              <a:rPr lang="fr-FR" sz="1600" dirty="0">
                <a:latin typeface="Berlin Sans FB" panose="020E0602020502020306" pitchFamily="34" charset="0"/>
              </a:rPr>
              <a:t>Le Port de Douala-Bonabéri, principal carrefour maritime du Cameroun et de la sous-région Afrique centrale, est un espace stratégique à la fois économique et écologique ;                                                                                      </a:t>
            </a:r>
            <a:endParaRPr lang="fr-FR" altLang="fr-FR" sz="1600" dirty="0">
              <a:latin typeface="Berlin Sans FB" panose="020E0602020502020306" pitchFamily="34" charset="0"/>
            </a:endParaRPr>
          </a:p>
          <a:p>
            <a:pPr lvl="0" algn="just" eaLnBrk="0" fontAlgn="base" hangingPunct="0">
              <a:spcBef>
                <a:spcPct val="0"/>
              </a:spcBef>
              <a:spcAft>
                <a:spcPct val="0"/>
              </a:spcAft>
              <a:buFontTx/>
              <a:buChar char="•"/>
            </a:pPr>
            <a:r>
              <a:rPr lang="fr-FR" altLang="fr-FR" sz="1600" dirty="0">
                <a:latin typeface="Berlin Sans FB" panose="020E0602020502020306" pitchFamily="34" charset="0"/>
              </a:rPr>
              <a:t>Le Port de Douala est un Port d’estuaire, situé principalement sur la rive gauche du Wouri, dans la zone industrielle de Bonabéri à Douala ;</a:t>
            </a:r>
          </a:p>
          <a:p>
            <a:pPr lvl="0" algn="just" eaLnBrk="0" fontAlgn="base" hangingPunct="0">
              <a:spcBef>
                <a:spcPct val="0"/>
              </a:spcBef>
              <a:spcAft>
                <a:spcPct val="0"/>
              </a:spcAft>
              <a:buFontTx/>
              <a:buChar char="•"/>
            </a:pPr>
            <a:r>
              <a:rPr lang="fr-FR" altLang="fr-FR" sz="1600" dirty="0">
                <a:latin typeface="Berlin Sans FB" panose="020E0602020502020306" pitchFamily="34" charset="0"/>
              </a:rPr>
              <a:t>Il fait partie de la vaste zone industrielle </a:t>
            </a:r>
            <a:r>
              <a:rPr lang="fr-FR" altLang="fr-FR" sz="1600" dirty="0" smtClean="0">
                <a:latin typeface="Berlin Sans FB" panose="020E0602020502020306" pitchFamily="34" charset="0"/>
              </a:rPr>
              <a:t>de Bonabéri qui </a:t>
            </a:r>
            <a:r>
              <a:rPr lang="fr-FR" altLang="fr-FR" sz="1600" dirty="0">
                <a:latin typeface="Berlin Sans FB" panose="020E0602020502020306" pitchFamily="34" charset="0"/>
              </a:rPr>
              <a:t>héberge plus de 70 entreprises (aciéries, cimenteries, agroalimentaire, etc)</a:t>
            </a:r>
            <a:endParaRPr kumimoji="0" lang="fr-FR" altLang="fr-FR" sz="1600" b="0" i="0" u="none" strike="noStrike" cap="none" normalizeH="0" baseline="0" dirty="0">
              <a:ln>
                <a:noFill/>
              </a:ln>
              <a:solidFill>
                <a:schemeClr val="tx1"/>
              </a:solidFill>
              <a:effectLst/>
              <a:latin typeface="Berlin Sans FB" panose="020E0602020502020306" pitchFamily="34" charset="0"/>
            </a:endParaRPr>
          </a:p>
        </p:txBody>
      </p:sp>
      <p:pic>
        <p:nvPicPr>
          <p:cNvPr id="24" name="Image 23"/>
          <p:cNvPicPr>
            <a:picLocks noChangeAspect="1"/>
          </p:cNvPicPr>
          <p:nvPr/>
        </p:nvPicPr>
        <p:blipFill>
          <a:blip r:embed="rId4"/>
          <a:stretch>
            <a:fillRect/>
          </a:stretch>
        </p:blipFill>
        <p:spPr>
          <a:xfrm>
            <a:off x="7917710" y="490377"/>
            <a:ext cx="4378275" cy="3300226"/>
          </a:xfrm>
          <a:prstGeom prst="rect">
            <a:avLst/>
          </a:prstGeom>
        </p:spPr>
      </p:pic>
      <p:sp>
        <p:nvSpPr>
          <p:cNvPr id="6" name="Rectangle 1"/>
          <p:cNvSpPr>
            <a:spLocks noChangeArrowheads="1"/>
          </p:cNvSpPr>
          <p:nvPr/>
        </p:nvSpPr>
        <p:spPr bwMode="auto">
          <a:xfrm rot="10800000" flipV="1">
            <a:off x="1601094" y="2957337"/>
            <a:ext cx="6414947" cy="298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Char char="•"/>
              <a:tabLst/>
            </a:pPr>
            <a:r>
              <a:rPr kumimoji="0" lang="fr-FR" altLang="fr-FR" sz="1600" b="0" i="0" u="none" strike="noStrike" cap="none" normalizeH="0" baseline="0" dirty="0">
                <a:ln>
                  <a:noFill/>
                </a:ln>
                <a:solidFill>
                  <a:schemeClr val="tx1"/>
                </a:solidFill>
                <a:effectLst/>
                <a:latin typeface="Berlin Sans FB" panose="020E0602020502020306" pitchFamily="34" charset="0"/>
              </a:rPr>
              <a:t>Le Port de Douala est le </a:t>
            </a:r>
            <a:r>
              <a:rPr kumimoji="0" lang="fr-FR" altLang="fr-FR" sz="1600" i="0" u="none" strike="noStrike" cap="none" normalizeH="0" baseline="0" dirty="0">
                <a:ln>
                  <a:noFill/>
                </a:ln>
                <a:solidFill>
                  <a:schemeClr val="tx1"/>
                </a:solidFill>
                <a:effectLst/>
                <a:latin typeface="Berlin Sans FB" panose="020E0602020502020306" pitchFamily="34" charset="0"/>
              </a:rPr>
              <a:t>premier port du Cameroun et le principal hub maritime de la sous région </a:t>
            </a:r>
            <a:r>
              <a:rPr kumimoji="0" lang="fr-FR" altLang="fr-FR" sz="1600" b="0" i="0" u="none" strike="noStrike" cap="none" normalizeH="0" baseline="0" dirty="0">
                <a:ln>
                  <a:noFill/>
                </a:ln>
                <a:solidFill>
                  <a:schemeClr val="tx1"/>
                </a:solidFill>
                <a:effectLst/>
                <a:latin typeface="Berlin Sans FB" panose="020E0602020502020306" pitchFamily="34" charset="0"/>
              </a:rPr>
              <a:t>Afrique centrale</a:t>
            </a:r>
            <a:r>
              <a:rPr kumimoji="0" lang="fr-FR" altLang="fr-FR" sz="1600" b="0" i="0" u="none" strike="noStrike" cap="none" normalizeH="0" dirty="0">
                <a:ln>
                  <a:noFill/>
                </a:ln>
                <a:solidFill>
                  <a:schemeClr val="tx1"/>
                </a:solidFill>
                <a:effectLst/>
                <a:latin typeface="Berlin Sans FB" panose="020E0602020502020306" pitchFamily="34" charset="0"/>
              </a:rPr>
              <a:t> ;</a:t>
            </a:r>
          </a:p>
          <a:p>
            <a:pPr marL="0" marR="0" lvl="0" indent="0" algn="just" defTabSz="914400" rtl="0" eaLnBrk="0" fontAlgn="base" latinLnBrk="0" hangingPunct="0">
              <a:lnSpc>
                <a:spcPct val="100000"/>
              </a:lnSpc>
              <a:spcBef>
                <a:spcPct val="0"/>
              </a:spcBef>
              <a:spcAft>
                <a:spcPct val="0"/>
              </a:spcAft>
              <a:buClrTx/>
              <a:buSzTx/>
              <a:tabLst/>
            </a:pPr>
            <a:endParaRPr kumimoji="0" lang="fr-FR" altLang="fr-FR" sz="1400" b="0" i="0" u="none" strike="noStrike" cap="none" normalizeH="0" baseline="0" dirty="0">
              <a:ln>
                <a:noFill/>
              </a:ln>
              <a:solidFill>
                <a:schemeClr val="tx1"/>
              </a:solidFill>
              <a:effectLst/>
              <a:latin typeface="Berlin Sans FB" panose="020E0602020502020306"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FR" altLang="fr-FR" sz="1600" b="0" i="0" u="none" strike="noStrike" cap="none" normalizeH="0" baseline="0" dirty="0">
                <a:ln>
                  <a:noFill/>
                </a:ln>
                <a:solidFill>
                  <a:schemeClr val="tx1"/>
                </a:solidFill>
                <a:effectLst/>
                <a:latin typeface="Berlin Sans FB" panose="020E0602020502020306" pitchFamily="34" charset="0"/>
              </a:rPr>
              <a:t>Il assure l’essentiel des importations et exportations du Cameroun, ainsi que celles des pays voisins comme le Tchad, la République Centrafricaine, et le Congo</a:t>
            </a:r>
            <a:r>
              <a:rPr kumimoji="0" lang="fr-FR" altLang="fr-FR" sz="1600" b="0" i="0" u="none" strike="noStrike" cap="none" normalizeH="0" dirty="0">
                <a:ln>
                  <a:noFill/>
                </a:ln>
                <a:solidFill>
                  <a:schemeClr val="tx1"/>
                </a:solidFill>
                <a:effectLst/>
                <a:latin typeface="Berlin Sans FB" panose="020E0602020502020306" pitchFamily="34" charset="0"/>
              </a:rPr>
              <a:t> ;</a:t>
            </a:r>
          </a:p>
          <a:p>
            <a:pPr marL="0" marR="0" lvl="0" indent="0" algn="just" defTabSz="914400" rtl="0" eaLnBrk="0" fontAlgn="base" latinLnBrk="0" hangingPunct="0">
              <a:lnSpc>
                <a:spcPct val="100000"/>
              </a:lnSpc>
              <a:spcBef>
                <a:spcPct val="0"/>
              </a:spcBef>
              <a:spcAft>
                <a:spcPct val="0"/>
              </a:spcAft>
              <a:buClrTx/>
              <a:buSzTx/>
              <a:tabLst/>
            </a:pPr>
            <a:endParaRPr kumimoji="0" lang="fr-FR" altLang="fr-FR" sz="1400" b="0" i="0" u="none" strike="noStrike" cap="none" normalizeH="0" baseline="0" dirty="0">
              <a:ln>
                <a:noFill/>
              </a:ln>
              <a:solidFill>
                <a:schemeClr val="tx1"/>
              </a:solidFill>
              <a:effectLst/>
              <a:latin typeface="Berlin Sans FB" panose="020E0602020502020306"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FR" altLang="fr-FR" sz="1600" b="0" i="0" u="none" strike="noStrike" cap="none" normalizeH="0" baseline="0" dirty="0">
                <a:ln>
                  <a:noFill/>
                </a:ln>
                <a:solidFill>
                  <a:schemeClr val="tx1"/>
                </a:solidFill>
                <a:effectLst/>
                <a:latin typeface="Berlin Sans FB" panose="020E0602020502020306" pitchFamily="34" charset="0"/>
              </a:rPr>
              <a:t>Le port joue un rôle clé dans le développement économique national, l’intégration régionale et la sécurité alimentaire par l’approvisionnement</a:t>
            </a:r>
            <a:r>
              <a:rPr kumimoji="0" lang="fr-FR" altLang="fr-FR" sz="1600" b="0" i="0" u="none" strike="noStrike" cap="none" normalizeH="0" dirty="0">
                <a:ln>
                  <a:noFill/>
                </a:ln>
                <a:solidFill>
                  <a:schemeClr val="tx1"/>
                </a:solidFill>
                <a:effectLst/>
                <a:latin typeface="Berlin Sans FB" panose="020E0602020502020306" pitchFamily="34" charset="0"/>
              </a:rPr>
              <a:t> ;</a:t>
            </a:r>
          </a:p>
          <a:p>
            <a:pPr marL="0" marR="0" lvl="0" indent="0" algn="just" defTabSz="914400" rtl="0" eaLnBrk="0" fontAlgn="base" latinLnBrk="0" hangingPunct="0">
              <a:lnSpc>
                <a:spcPct val="100000"/>
              </a:lnSpc>
              <a:spcBef>
                <a:spcPct val="0"/>
              </a:spcBef>
              <a:spcAft>
                <a:spcPct val="0"/>
              </a:spcAft>
              <a:buClrTx/>
              <a:buSzTx/>
              <a:tabLst/>
            </a:pPr>
            <a:endParaRPr kumimoji="0" lang="fr-FR" altLang="fr-FR" sz="1400" b="0" i="0" u="none" strike="noStrike" cap="none" normalizeH="0" baseline="0" dirty="0">
              <a:ln>
                <a:noFill/>
              </a:ln>
              <a:solidFill>
                <a:schemeClr val="tx1"/>
              </a:solidFill>
              <a:effectLst/>
              <a:latin typeface="Berlin Sans FB" panose="020E0602020502020306"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FR" altLang="fr-FR" sz="1600" b="0" i="0" u="none" strike="noStrike" cap="none" normalizeH="0" baseline="0" dirty="0">
                <a:ln>
                  <a:noFill/>
                </a:ln>
                <a:solidFill>
                  <a:schemeClr val="tx1"/>
                </a:solidFill>
                <a:effectLst/>
                <a:latin typeface="Berlin Sans FB" panose="020E0602020502020306" pitchFamily="34" charset="0"/>
              </a:rPr>
              <a:t>Situé sur l’estuaire du Wouri, il est également au cœur d’enjeux environnementaux liés à la gestion durable du littoral.</a:t>
            </a:r>
          </a:p>
        </p:txBody>
      </p:sp>
      <p:sp>
        <p:nvSpPr>
          <p:cNvPr id="12" name="Rectangle 11"/>
          <p:cNvSpPr/>
          <p:nvPr/>
        </p:nvSpPr>
        <p:spPr>
          <a:xfrm>
            <a:off x="2036949" y="474173"/>
            <a:ext cx="2878928" cy="369332"/>
          </a:xfrm>
          <a:prstGeom prst="rect">
            <a:avLst/>
          </a:prstGeom>
        </p:spPr>
        <p:txBody>
          <a:bodyPr wrap="square">
            <a:spAutoFit/>
          </a:bodyPr>
          <a:lstStyle/>
          <a:p>
            <a:pPr marL="285750" indent="-285750">
              <a:buFont typeface="Wingdings" panose="05000000000000000000" pitchFamily="2" charset="2"/>
              <a:buChar char="q"/>
            </a:pPr>
            <a:r>
              <a:rPr lang="fr-CM" b="1" dirty="0">
                <a:latin typeface="Berlin Sans FB" panose="020E0602020502020306" pitchFamily="34" charset="0"/>
              </a:rPr>
              <a:t>Situation du Port :</a:t>
            </a:r>
            <a:endParaRPr lang="fr-CM" dirty="0">
              <a:latin typeface="Berlin Sans FB" panose="020E0602020502020306" pitchFamily="34" charset="0"/>
            </a:endParaRPr>
          </a:p>
        </p:txBody>
      </p:sp>
      <p:sp>
        <p:nvSpPr>
          <p:cNvPr id="7" name="Rectangle 6"/>
          <p:cNvSpPr/>
          <p:nvPr/>
        </p:nvSpPr>
        <p:spPr>
          <a:xfrm>
            <a:off x="2036949" y="2623595"/>
            <a:ext cx="4325223" cy="369332"/>
          </a:xfrm>
          <a:prstGeom prst="rect">
            <a:avLst/>
          </a:prstGeom>
        </p:spPr>
        <p:txBody>
          <a:bodyPr wrap="none">
            <a:spAutoFit/>
          </a:bodyPr>
          <a:lstStyle/>
          <a:p>
            <a:pPr marL="285750" indent="-285750">
              <a:buFont typeface="Wingdings" panose="05000000000000000000" pitchFamily="2" charset="2"/>
              <a:buChar char="q"/>
            </a:pPr>
            <a:r>
              <a:rPr lang="fr-CM" b="1" dirty="0">
                <a:latin typeface="Berlin Sans FB" panose="020E0602020502020306" pitchFamily="34" charset="0"/>
              </a:rPr>
              <a:t>Rôle stratégique du Port de Douala</a:t>
            </a:r>
            <a:endParaRPr lang="fr-CM" dirty="0">
              <a:latin typeface="Berlin Sans FB" panose="020E0602020502020306" pitchFamily="34" charset="0"/>
            </a:endParaRPr>
          </a:p>
        </p:txBody>
      </p:sp>
      <p:sp>
        <p:nvSpPr>
          <p:cNvPr id="14" name="Rectangle 13"/>
          <p:cNvSpPr/>
          <p:nvPr/>
        </p:nvSpPr>
        <p:spPr>
          <a:xfrm>
            <a:off x="1674020" y="5830461"/>
            <a:ext cx="6138775" cy="584775"/>
          </a:xfrm>
          <a:prstGeom prst="rect">
            <a:avLst/>
          </a:prstGeom>
        </p:spPr>
        <p:txBody>
          <a:bodyPr wrap="square">
            <a:spAutoFit/>
          </a:bodyPr>
          <a:lstStyle/>
          <a:p>
            <a:pPr algn="just"/>
            <a:r>
              <a:rPr lang="fr-FR" sz="1600" dirty="0">
                <a:latin typeface="Berlin Sans FB" panose="020E0602020502020306" pitchFamily="34" charset="0"/>
              </a:rPr>
              <a:t>Car l’aménagement d’espaces induit une pression suffisante sur l’environnement</a:t>
            </a:r>
            <a:endParaRPr lang="fr-CM" sz="1600" dirty="0">
              <a:latin typeface="Berlin Sans FB" panose="020E0602020502020306" pitchFamily="34" charset="0"/>
            </a:endParaRPr>
          </a:p>
        </p:txBody>
      </p:sp>
      <p:sp>
        <p:nvSpPr>
          <p:cNvPr id="17" name="Rectangle 16"/>
          <p:cNvSpPr/>
          <p:nvPr/>
        </p:nvSpPr>
        <p:spPr>
          <a:xfrm>
            <a:off x="3673323" y="-151005"/>
            <a:ext cx="5377697" cy="400110"/>
          </a:xfrm>
          <a:prstGeom prst="rect">
            <a:avLst/>
          </a:prstGeom>
          <a:solidFill>
            <a:schemeClr val="accent6">
              <a:lumMod val="40000"/>
              <a:lumOff val="60000"/>
            </a:schemeClr>
          </a:solidFill>
        </p:spPr>
        <p:txBody>
          <a:bodyPr wrap="square">
            <a:spAutoFit/>
          </a:bodyPr>
          <a:lstStyle/>
          <a:p>
            <a:pPr algn="ctr">
              <a:spcBef>
                <a:spcPts val="300"/>
              </a:spcBef>
              <a:spcAft>
                <a:spcPts val="300"/>
              </a:spcAft>
              <a:buClr>
                <a:srgbClr val="0070C0"/>
              </a:buClr>
            </a:pPr>
            <a:r>
              <a:rPr lang="fr-FR" sz="2000" b="1" dirty="0" smtClean="0">
                <a:solidFill>
                  <a:srgbClr val="7030A0"/>
                </a:solidFill>
                <a:latin typeface="Berlin Sans FB" panose="020E0602020502020306" pitchFamily="34" charset="0"/>
              </a:rPr>
              <a:t> </a:t>
            </a:r>
            <a:r>
              <a:rPr lang="fr-FR" sz="2000" b="1" dirty="0">
                <a:solidFill>
                  <a:srgbClr val="7030A0"/>
                </a:solidFill>
                <a:latin typeface="Berlin Sans FB" panose="020E0602020502020306" pitchFamily="34" charset="0"/>
              </a:rPr>
              <a:t>Introduction </a:t>
            </a:r>
          </a:p>
        </p:txBody>
      </p:sp>
      <p:pic>
        <p:nvPicPr>
          <p:cNvPr id="15" name="Espace réservé du contenu 14"/>
          <p:cNvPicPr>
            <a:picLocks noGrp="1" noChangeAspect="1"/>
          </p:cNvPicPr>
          <p:nvPr>
            <p:ph idx="1"/>
          </p:nvPr>
        </p:nvPicPr>
        <p:blipFill>
          <a:blip r:embed="rId5"/>
          <a:stretch>
            <a:fillRect/>
          </a:stretch>
        </p:blipFill>
        <p:spPr>
          <a:xfrm>
            <a:off x="8209827" y="3954902"/>
            <a:ext cx="3704392" cy="2460334"/>
          </a:xfrm>
          <a:prstGeom prst="rect">
            <a:avLst/>
          </a:prstGeom>
        </p:spPr>
      </p:pic>
      <p:sp>
        <p:nvSpPr>
          <p:cNvPr id="10" name="ZoneTexte 9"/>
          <p:cNvSpPr txBox="1"/>
          <p:nvPr/>
        </p:nvSpPr>
        <p:spPr>
          <a:xfrm>
            <a:off x="8673220" y="6391750"/>
            <a:ext cx="3005750" cy="276999"/>
          </a:xfrm>
          <a:prstGeom prst="rect">
            <a:avLst/>
          </a:prstGeom>
          <a:noFill/>
        </p:spPr>
        <p:txBody>
          <a:bodyPr wrap="square" rtlCol="0">
            <a:spAutoFit/>
          </a:bodyPr>
          <a:lstStyle/>
          <a:p>
            <a:r>
              <a:rPr lang="fr-FR" sz="1200" dirty="0">
                <a:latin typeface="Berlin Sans FB" panose="020E0602020502020306" pitchFamily="34" charset="0"/>
              </a:rPr>
              <a:t>Zone de mangrove près de la zone portuaire</a:t>
            </a:r>
            <a:endParaRPr lang="fr-CM" sz="1200" dirty="0">
              <a:latin typeface="Berlin Sans FB" panose="020E0602020502020306" pitchFamily="34" charset="0"/>
            </a:endParaRPr>
          </a:p>
        </p:txBody>
      </p:sp>
    </p:spTree>
    <p:extLst>
      <p:ext uri="{BB962C8B-B14F-4D97-AF65-F5344CB8AC3E}">
        <p14:creationId xmlns:p14="http://schemas.microsoft.com/office/powerpoint/2010/main" val="322092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M">
              <a:latin typeface="Arial" panose="020B0604020202020204" pitchFamily="34" charset="0"/>
              <a:cs typeface="Arial" panose="020B0604020202020204" pitchFamily="34" charset="0"/>
            </a:endParaRPr>
          </a:p>
        </p:txBody>
      </p:sp>
      <p:graphicFrame>
        <p:nvGraphicFramePr>
          <p:cNvPr id="6" name="Espace réservé du contenu 5"/>
          <p:cNvGraphicFramePr>
            <a:graphicFrameLocks noGrp="1"/>
          </p:cNvGraphicFramePr>
          <p:nvPr>
            <p:ph idx="1"/>
          </p:nvPr>
        </p:nvGraphicFramePr>
        <p:xfrm>
          <a:off x="838200" y="1825625"/>
          <a:ext cx="10515600" cy="111252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226142089"/>
                    </a:ext>
                  </a:extLst>
                </a:gridCol>
                <a:gridCol w="3505200">
                  <a:extLst>
                    <a:ext uri="{9D8B030D-6E8A-4147-A177-3AD203B41FA5}">
                      <a16:colId xmlns:a16="http://schemas.microsoft.com/office/drawing/2014/main" val="1915412943"/>
                    </a:ext>
                  </a:extLst>
                </a:gridCol>
                <a:gridCol w="3505200">
                  <a:extLst>
                    <a:ext uri="{9D8B030D-6E8A-4147-A177-3AD203B41FA5}">
                      <a16:colId xmlns:a16="http://schemas.microsoft.com/office/drawing/2014/main" val="3085163131"/>
                    </a:ext>
                  </a:extLst>
                </a:gridCol>
              </a:tblGrid>
              <a:tr h="370840">
                <a:tc>
                  <a:txBody>
                    <a:bodyPr/>
                    <a:lstStyle/>
                    <a:p>
                      <a:endParaRPr lang="fr-CM" dirty="0"/>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2011127145"/>
                  </a:ext>
                </a:extLst>
              </a:tr>
              <a:tr h="370840">
                <a:tc>
                  <a:txBody>
                    <a:bodyPr/>
                    <a:lstStyle/>
                    <a:p>
                      <a:endParaRPr lang="fr-CM"/>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2937322639"/>
                  </a:ext>
                </a:extLst>
              </a:tr>
              <a:tr h="370840">
                <a:tc>
                  <a:txBody>
                    <a:bodyPr/>
                    <a:lstStyle/>
                    <a:p>
                      <a:endParaRPr lang="fr-CM"/>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868070858"/>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962" y="-37999"/>
            <a:ext cx="12563962" cy="7128472"/>
          </a:xfrm>
          <a:prstGeom prst="rect">
            <a:avLst/>
          </a:prstGeom>
        </p:spPr>
      </p:pic>
      <p:sp>
        <p:nvSpPr>
          <p:cNvPr id="21" name="ZoneTexte 20"/>
          <p:cNvSpPr txBox="1"/>
          <p:nvPr/>
        </p:nvSpPr>
        <p:spPr>
          <a:xfrm>
            <a:off x="1854552" y="0"/>
            <a:ext cx="718457" cy="400110"/>
          </a:xfrm>
          <a:prstGeom prst="rect">
            <a:avLst/>
          </a:prstGeom>
          <a:solidFill>
            <a:schemeClr val="accent4"/>
          </a:solidFill>
        </p:spPr>
        <p:txBody>
          <a:bodyPr wrap="square" rtlCol="0">
            <a:spAutoFit/>
          </a:bodyPr>
          <a:lstStyle/>
          <a:p>
            <a:r>
              <a:rPr lang="fr-FR" sz="2000" b="1" dirty="0" smtClean="0"/>
              <a:t>3/19</a:t>
            </a:r>
            <a:endParaRPr lang="fr-FR" sz="2000" b="1" dirty="0"/>
          </a:p>
        </p:txBody>
      </p:sp>
      <p:sp>
        <p:nvSpPr>
          <p:cNvPr id="19" name="Rectangle 18"/>
          <p:cNvSpPr/>
          <p:nvPr/>
        </p:nvSpPr>
        <p:spPr>
          <a:xfrm>
            <a:off x="1740040" y="1579583"/>
            <a:ext cx="2267417" cy="323165"/>
          </a:xfrm>
          <a:prstGeom prst="rect">
            <a:avLst/>
          </a:prstGeom>
        </p:spPr>
        <p:txBody>
          <a:bodyPr wrap="square">
            <a:spAutoFit/>
          </a:bodyPr>
          <a:lstStyle/>
          <a:p>
            <a:r>
              <a:rPr lang="fr-CM" sz="1500" b="1" dirty="0">
                <a:latin typeface="Berlin Sans FB" panose="020E0602020502020306" pitchFamily="34" charset="0"/>
              </a:rPr>
              <a:t>Trafic &amp; performance </a:t>
            </a:r>
            <a:r>
              <a:rPr lang="fr-CM" sz="1500" b="1" dirty="0" smtClean="0">
                <a:latin typeface="Berlin Sans FB" panose="020E0602020502020306" pitchFamily="34" charset="0"/>
              </a:rPr>
              <a:t>:</a:t>
            </a:r>
            <a:endParaRPr lang="fr-CM" sz="1500" b="1" dirty="0">
              <a:latin typeface="Berlin Sans FB" panose="020E0602020502020306" pitchFamily="34" charset="0"/>
            </a:endParaRPr>
          </a:p>
        </p:txBody>
      </p:sp>
      <p:sp>
        <p:nvSpPr>
          <p:cNvPr id="20" name="Rectangle 19"/>
          <p:cNvSpPr/>
          <p:nvPr/>
        </p:nvSpPr>
        <p:spPr>
          <a:xfrm>
            <a:off x="1673728" y="603163"/>
            <a:ext cx="6228023" cy="1015663"/>
          </a:xfrm>
          <a:prstGeom prst="rect">
            <a:avLst/>
          </a:prstGeom>
        </p:spPr>
        <p:txBody>
          <a:bodyPr wrap="square">
            <a:spAutoFit/>
          </a:bodyPr>
          <a:lstStyle/>
          <a:p>
            <a:r>
              <a:rPr lang="fr-CM" sz="1500" b="1" dirty="0">
                <a:latin typeface="Berlin Sans FB" panose="020E0602020502020306" pitchFamily="34" charset="0"/>
              </a:rPr>
              <a:t>Infrastructures et capacité </a:t>
            </a:r>
            <a:r>
              <a:rPr lang="fr-CM" sz="1500" b="1" dirty="0" smtClean="0">
                <a:latin typeface="Berlin Sans FB" panose="020E0602020502020306" pitchFamily="34" charset="0"/>
              </a:rPr>
              <a:t>:</a:t>
            </a:r>
            <a:endParaRPr lang="fr-CM" sz="1500" b="1" dirty="0">
              <a:latin typeface="Berlin Sans FB" panose="020E0602020502020306" pitchFamily="34" charset="0"/>
            </a:endParaRPr>
          </a:p>
          <a:p>
            <a:pPr>
              <a:buFont typeface="Arial" panose="020B0604020202020204" pitchFamily="34" charset="0"/>
              <a:buChar char="•"/>
            </a:pPr>
            <a:r>
              <a:rPr lang="fr-CM" sz="1500" dirty="0">
                <a:latin typeface="Berlin Sans FB" panose="020E0602020502020306" pitchFamily="34" charset="0"/>
              </a:rPr>
              <a:t>Le Port de Douala c’est </a:t>
            </a:r>
            <a:r>
              <a:rPr lang="fr-CM" sz="1500" b="1" dirty="0">
                <a:latin typeface="Berlin Sans FB" panose="020E0602020502020306" pitchFamily="34" charset="0"/>
              </a:rPr>
              <a:t>8 terminaux</a:t>
            </a:r>
            <a:r>
              <a:rPr lang="fr-CM" sz="1500" dirty="0">
                <a:latin typeface="Berlin Sans FB" panose="020E0602020502020306" pitchFamily="34" charset="0"/>
              </a:rPr>
              <a:t> : conteneurs, bois, pêche, vrac, produits industriels, pétroliers, etc. Infrastructures clés : quais de 10 km, 25 km de voies ferrées, 20 km de voirie, plus de 1 000 ha de foncier </a:t>
            </a:r>
          </a:p>
        </p:txBody>
      </p:sp>
      <p:sp>
        <p:nvSpPr>
          <p:cNvPr id="9" name="Rectangle 1"/>
          <p:cNvSpPr>
            <a:spLocks noChangeArrowheads="1"/>
          </p:cNvSpPr>
          <p:nvPr/>
        </p:nvSpPr>
        <p:spPr bwMode="auto">
          <a:xfrm rot="10800000" flipV="1">
            <a:off x="1558886" y="5274590"/>
            <a:ext cx="821599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lang="fr-FR" altLang="fr-FR" sz="1400" dirty="0">
                <a:latin typeface="Berlin Sans FB" panose="020E0602020502020306" pitchFamily="34" charset="0"/>
              </a:rPr>
              <a:t>Etant un carrefour économique, le Port de Douala </a:t>
            </a:r>
            <a:r>
              <a:rPr kumimoji="0" lang="fr-FR" altLang="fr-FR" sz="1400" b="0" i="0" u="none" strike="noStrike" cap="none" normalizeH="0" baseline="0" dirty="0">
                <a:ln>
                  <a:noFill/>
                </a:ln>
                <a:solidFill>
                  <a:schemeClr val="tx1"/>
                </a:solidFill>
                <a:effectLst/>
                <a:latin typeface="Berlin Sans FB" panose="020E0602020502020306" pitchFamily="34" charset="0"/>
              </a:rPr>
              <a:t>concentre des </a:t>
            </a:r>
            <a:r>
              <a:rPr kumimoji="0" lang="fr-FR" altLang="fr-FR" sz="1400" i="0" u="none" strike="noStrike" cap="none" normalizeH="0" baseline="0" dirty="0">
                <a:ln>
                  <a:noFill/>
                </a:ln>
                <a:solidFill>
                  <a:schemeClr val="tx1"/>
                </a:solidFill>
                <a:effectLst/>
                <a:latin typeface="Berlin Sans FB" panose="020E0602020502020306" pitchFamily="34" charset="0"/>
              </a:rPr>
              <a:t>activités humaines, industrielles et logistiques qui ont un impact direct sur les écosystèmes côtiers.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400" i="0" u="none" strike="noStrike" cap="none" normalizeH="0" baseline="0" dirty="0">
                <a:ln>
                  <a:noFill/>
                </a:ln>
                <a:solidFill>
                  <a:schemeClr val="tx1"/>
                </a:solidFill>
                <a:effectLst/>
                <a:latin typeface="Berlin Sans FB" panose="020E0602020502020306" pitchFamily="34" charset="0"/>
              </a:rPr>
              <a:t>L’économie bleue permet donc de :</a:t>
            </a:r>
          </a:p>
          <a:p>
            <a:pPr marL="0" marR="0" lvl="0" indent="0" algn="l" defTabSz="914400" rtl="0" eaLnBrk="0" fontAlgn="base" latinLnBrk="0" hangingPunct="0">
              <a:lnSpc>
                <a:spcPct val="100000"/>
              </a:lnSpc>
              <a:spcBef>
                <a:spcPct val="0"/>
              </a:spcBef>
              <a:spcAft>
                <a:spcPct val="0"/>
              </a:spcAft>
              <a:buClrTx/>
              <a:buSzTx/>
              <a:tabLst/>
            </a:pPr>
            <a:r>
              <a:rPr lang="fr-FR" altLang="fr-FR" sz="1400" dirty="0">
                <a:latin typeface="Berlin Sans FB" panose="020E0602020502020306" pitchFamily="34" charset="0"/>
              </a:rPr>
              <a:t>          </a:t>
            </a:r>
            <a:r>
              <a:rPr kumimoji="0" lang="fr-FR" altLang="fr-FR" sz="1400" i="0" u="none" strike="noStrike" cap="none" normalizeH="0" baseline="0" dirty="0">
                <a:ln>
                  <a:noFill/>
                </a:ln>
                <a:solidFill>
                  <a:schemeClr val="tx1"/>
                </a:solidFill>
                <a:effectLst/>
                <a:latin typeface="Berlin Sans FB" panose="020E0602020502020306" pitchFamily="34" charset="0"/>
              </a:rPr>
              <a:t>-</a:t>
            </a:r>
            <a:r>
              <a:rPr kumimoji="0" lang="fr-FR" altLang="fr-FR" sz="1400" i="0" u="none" strike="noStrike" cap="none" normalizeH="0" dirty="0">
                <a:ln>
                  <a:noFill/>
                </a:ln>
                <a:solidFill>
                  <a:schemeClr val="tx1"/>
                </a:solidFill>
                <a:effectLst/>
                <a:latin typeface="Berlin Sans FB" panose="020E0602020502020306" pitchFamily="34" charset="0"/>
              </a:rPr>
              <a:t> </a:t>
            </a:r>
            <a:r>
              <a:rPr kumimoji="0" lang="fr-FR" altLang="fr-FR" sz="1400" i="0" u="none" strike="noStrike" cap="none" normalizeH="0" baseline="0" dirty="0">
                <a:ln>
                  <a:noFill/>
                </a:ln>
                <a:solidFill>
                  <a:schemeClr val="tx1"/>
                </a:solidFill>
                <a:effectLst/>
                <a:latin typeface="Berlin Sans FB" panose="020E0602020502020306" pitchFamily="34" charset="0"/>
              </a:rPr>
              <a:t>Réduire l’empreinte écologique des activités portuaires ;</a:t>
            </a:r>
          </a:p>
          <a:p>
            <a:pPr marL="0" marR="0" lvl="0" indent="0" algn="l" defTabSz="914400" rtl="0" eaLnBrk="0" fontAlgn="base" latinLnBrk="0" hangingPunct="0">
              <a:lnSpc>
                <a:spcPct val="100000"/>
              </a:lnSpc>
              <a:spcBef>
                <a:spcPct val="0"/>
              </a:spcBef>
              <a:spcAft>
                <a:spcPct val="0"/>
              </a:spcAft>
              <a:buClrTx/>
              <a:buSzTx/>
              <a:tabLst/>
            </a:pPr>
            <a:r>
              <a:rPr lang="fr-FR" altLang="fr-FR" sz="1400" dirty="0">
                <a:latin typeface="Berlin Sans FB" panose="020E0602020502020306" pitchFamily="34" charset="0"/>
              </a:rPr>
              <a:t>          </a:t>
            </a:r>
            <a:r>
              <a:rPr kumimoji="0" lang="fr-FR" altLang="fr-FR" sz="1400" i="0" u="none" strike="noStrike" cap="none" normalizeH="0" baseline="0" dirty="0">
                <a:ln>
                  <a:noFill/>
                </a:ln>
                <a:solidFill>
                  <a:schemeClr val="tx1"/>
                </a:solidFill>
                <a:effectLst/>
                <a:latin typeface="Berlin Sans FB" panose="020E0602020502020306" pitchFamily="34" charset="0"/>
              </a:rPr>
              <a:t>-</a:t>
            </a:r>
            <a:r>
              <a:rPr kumimoji="0" lang="fr-FR" altLang="fr-FR" sz="1400" i="0" u="none" strike="noStrike" cap="none" normalizeH="0" dirty="0">
                <a:ln>
                  <a:noFill/>
                </a:ln>
                <a:solidFill>
                  <a:schemeClr val="tx1"/>
                </a:solidFill>
                <a:effectLst/>
                <a:latin typeface="Berlin Sans FB" panose="020E0602020502020306" pitchFamily="34" charset="0"/>
              </a:rPr>
              <a:t> </a:t>
            </a:r>
            <a:r>
              <a:rPr kumimoji="0" lang="fr-FR" altLang="fr-FR" sz="1400" i="0" u="none" strike="noStrike" cap="none" normalizeH="0" baseline="0" dirty="0">
                <a:ln>
                  <a:noFill/>
                </a:ln>
                <a:solidFill>
                  <a:schemeClr val="tx1"/>
                </a:solidFill>
                <a:effectLst/>
                <a:latin typeface="Berlin Sans FB" panose="020E0602020502020306" pitchFamily="34" charset="0"/>
              </a:rPr>
              <a:t>Diversifier les sources de revenus et créer des emplois sains et respectueux de l’environnement  ;</a:t>
            </a:r>
          </a:p>
          <a:p>
            <a:pPr marL="0" marR="0" lvl="0" indent="0" algn="l" defTabSz="914400" rtl="0" eaLnBrk="0" fontAlgn="base" latinLnBrk="0" hangingPunct="0">
              <a:lnSpc>
                <a:spcPct val="100000"/>
              </a:lnSpc>
              <a:spcBef>
                <a:spcPct val="0"/>
              </a:spcBef>
              <a:spcAft>
                <a:spcPct val="0"/>
              </a:spcAft>
              <a:buClrTx/>
              <a:buSzTx/>
              <a:tabLst/>
            </a:pPr>
            <a:r>
              <a:rPr lang="fr-FR" altLang="fr-FR" sz="1400" dirty="0">
                <a:latin typeface="Berlin Sans FB" panose="020E0602020502020306" pitchFamily="34" charset="0"/>
              </a:rPr>
              <a:t>          </a:t>
            </a:r>
            <a:r>
              <a:rPr kumimoji="0" lang="fr-FR" altLang="fr-FR" sz="1400" i="0" u="none" strike="noStrike" cap="none" normalizeH="0" baseline="0" dirty="0">
                <a:ln>
                  <a:noFill/>
                </a:ln>
                <a:solidFill>
                  <a:schemeClr val="tx1"/>
                </a:solidFill>
                <a:effectLst/>
                <a:latin typeface="Berlin Sans FB" panose="020E0602020502020306" pitchFamily="34" charset="0"/>
              </a:rPr>
              <a:t>-</a:t>
            </a:r>
            <a:r>
              <a:rPr kumimoji="0" lang="fr-FR" altLang="fr-FR" sz="1400" i="0" u="none" strike="noStrike" cap="none" normalizeH="0" dirty="0">
                <a:ln>
                  <a:noFill/>
                </a:ln>
                <a:solidFill>
                  <a:schemeClr val="tx1"/>
                </a:solidFill>
                <a:effectLst/>
                <a:latin typeface="Berlin Sans FB" panose="020E0602020502020306" pitchFamily="34" charset="0"/>
              </a:rPr>
              <a:t> </a:t>
            </a:r>
            <a:r>
              <a:rPr kumimoji="0" lang="fr-FR" altLang="fr-FR" sz="1400" i="0" u="none" strike="noStrike" cap="none" normalizeH="0" baseline="0" dirty="0">
                <a:ln>
                  <a:noFill/>
                </a:ln>
                <a:solidFill>
                  <a:schemeClr val="tx1"/>
                </a:solidFill>
                <a:effectLst/>
                <a:latin typeface="Berlin Sans FB" panose="020E0602020502020306" pitchFamily="34" charset="0"/>
              </a:rPr>
              <a:t>Encourager l’innovation pour une croissance plus responsable ;</a:t>
            </a:r>
          </a:p>
          <a:p>
            <a:pPr marL="0" marR="0" lvl="0" indent="0" algn="l" defTabSz="914400" rtl="0" eaLnBrk="0" fontAlgn="base" latinLnBrk="0" hangingPunct="0">
              <a:lnSpc>
                <a:spcPct val="100000"/>
              </a:lnSpc>
              <a:spcBef>
                <a:spcPct val="0"/>
              </a:spcBef>
              <a:spcAft>
                <a:spcPct val="0"/>
              </a:spcAft>
              <a:buClrTx/>
              <a:buSzTx/>
              <a:tabLst/>
            </a:pPr>
            <a:r>
              <a:rPr lang="fr-FR" altLang="fr-FR" sz="1400" dirty="0">
                <a:latin typeface="Berlin Sans FB" panose="020E0602020502020306" pitchFamily="34" charset="0"/>
              </a:rPr>
              <a:t>          </a:t>
            </a:r>
            <a:r>
              <a:rPr kumimoji="0" lang="fr-FR" altLang="fr-FR" sz="1400" b="0" i="0" u="none" strike="noStrike" cap="none" normalizeH="0" baseline="0" dirty="0">
                <a:ln>
                  <a:noFill/>
                </a:ln>
                <a:solidFill>
                  <a:schemeClr val="tx1"/>
                </a:solidFill>
                <a:effectLst/>
                <a:latin typeface="Berlin Sans FB" panose="020E0602020502020306" pitchFamily="34" charset="0"/>
              </a:rPr>
              <a:t>-</a:t>
            </a:r>
            <a:r>
              <a:rPr kumimoji="0" lang="fr-FR" altLang="fr-FR" sz="1400" b="0" i="0" u="none" strike="noStrike" cap="none" normalizeH="0" dirty="0">
                <a:ln>
                  <a:noFill/>
                </a:ln>
                <a:solidFill>
                  <a:schemeClr val="tx1"/>
                </a:solidFill>
                <a:effectLst/>
                <a:latin typeface="Berlin Sans FB" panose="020E0602020502020306" pitchFamily="34" charset="0"/>
              </a:rPr>
              <a:t> </a:t>
            </a:r>
            <a:r>
              <a:rPr kumimoji="0" lang="fr-FR" altLang="fr-FR" sz="1400" b="0" i="0" u="none" strike="noStrike" cap="none" normalizeH="0" baseline="0" dirty="0">
                <a:ln>
                  <a:noFill/>
                </a:ln>
                <a:solidFill>
                  <a:schemeClr val="tx1"/>
                </a:solidFill>
                <a:effectLst/>
                <a:latin typeface="Berlin Sans FB" panose="020E0602020502020306" pitchFamily="34" charset="0"/>
              </a:rPr>
              <a:t>Préserver les ressources marines pour les générations futures.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400" b="0" i="0" u="none" strike="noStrike" cap="none" normalizeH="0" baseline="0" dirty="0">
              <a:ln>
                <a:noFill/>
              </a:ln>
              <a:solidFill>
                <a:schemeClr val="tx1"/>
              </a:solidFill>
              <a:effectLst/>
              <a:latin typeface="Berlin Sans FB" panose="020E0602020502020306" pitchFamily="34" charset="0"/>
            </a:endParaRPr>
          </a:p>
        </p:txBody>
      </p:sp>
      <p:sp>
        <p:nvSpPr>
          <p:cNvPr id="10" name="Rectangle 9"/>
          <p:cNvSpPr/>
          <p:nvPr/>
        </p:nvSpPr>
        <p:spPr>
          <a:xfrm>
            <a:off x="1558886" y="5050911"/>
            <a:ext cx="8769722" cy="323165"/>
          </a:xfrm>
          <a:prstGeom prst="rect">
            <a:avLst/>
          </a:prstGeom>
        </p:spPr>
        <p:txBody>
          <a:bodyPr wrap="square">
            <a:spAutoFit/>
          </a:bodyPr>
          <a:lstStyle/>
          <a:p>
            <a:pPr marL="171450" lvl="0" indent="-171450" eaLnBrk="0" fontAlgn="base" hangingPunct="0">
              <a:spcBef>
                <a:spcPct val="0"/>
              </a:spcBef>
              <a:spcAft>
                <a:spcPct val="0"/>
              </a:spcAft>
              <a:buFont typeface="Wingdings" panose="05000000000000000000" pitchFamily="2" charset="2"/>
              <a:buChar char="q"/>
            </a:pPr>
            <a:r>
              <a:rPr lang="fr-FR" altLang="fr-FR" sz="1500" b="1" dirty="0">
                <a:solidFill>
                  <a:srgbClr val="00B0F0"/>
                </a:solidFill>
                <a:latin typeface="Berlin Sans FB" panose="020E0602020502020306" pitchFamily="34" charset="0"/>
              </a:rPr>
              <a:t> </a:t>
            </a:r>
            <a:r>
              <a:rPr lang="fr-FR" altLang="fr-FR" sz="1500" b="1" u="sng" dirty="0">
                <a:solidFill>
                  <a:srgbClr val="00B0F0"/>
                </a:solidFill>
                <a:latin typeface="Berlin Sans FB" panose="020E0602020502020306" pitchFamily="34" charset="0"/>
              </a:rPr>
              <a:t>Importance de l’économie bleue dans le développement des activités portuaires de Douala : </a:t>
            </a:r>
          </a:p>
        </p:txBody>
      </p:sp>
      <p:sp>
        <p:nvSpPr>
          <p:cNvPr id="25" name="Rectangle 24"/>
          <p:cNvSpPr/>
          <p:nvPr/>
        </p:nvSpPr>
        <p:spPr>
          <a:xfrm>
            <a:off x="3254899" y="114999"/>
            <a:ext cx="5377697" cy="400110"/>
          </a:xfrm>
          <a:prstGeom prst="rect">
            <a:avLst/>
          </a:prstGeom>
          <a:solidFill>
            <a:schemeClr val="accent6">
              <a:lumMod val="40000"/>
              <a:lumOff val="60000"/>
            </a:schemeClr>
          </a:solidFill>
        </p:spPr>
        <p:txBody>
          <a:bodyPr wrap="square">
            <a:spAutoFit/>
          </a:bodyPr>
          <a:lstStyle/>
          <a:p>
            <a:pPr algn="ctr">
              <a:spcBef>
                <a:spcPts val="300"/>
              </a:spcBef>
              <a:spcAft>
                <a:spcPts val="300"/>
              </a:spcAft>
              <a:buClr>
                <a:srgbClr val="0070C0"/>
              </a:buClr>
            </a:pPr>
            <a:r>
              <a:rPr lang="fr-FR" sz="2000" b="1" dirty="0" smtClean="0">
                <a:solidFill>
                  <a:srgbClr val="7030A0"/>
                </a:solidFill>
                <a:latin typeface="Berlin Sans FB" panose="020E0602020502020306" pitchFamily="34" charset="0"/>
              </a:rPr>
              <a:t> </a:t>
            </a:r>
            <a:r>
              <a:rPr lang="fr-FR" sz="2000" b="1" dirty="0">
                <a:solidFill>
                  <a:srgbClr val="7030A0"/>
                </a:solidFill>
                <a:latin typeface="Berlin Sans FB" panose="020E0602020502020306" pitchFamily="34" charset="0"/>
              </a:rPr>
              <a:t>Introduction </a:t>
            </a:r>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660" y="1466900"/>
            <a:ext cx="3913650" cy="3472172"/>
          </a:xfrm>
          <a:prstGeom prst="rect">
            <a:avLst/>
          </a:prstGeom>
        </p:spPr>
      </p:pic>
      <p:sp>
        <p:nvSpPr>
          <p:cNvPr id="3" name="Rectangle 2"/>
          <p:cNvSpPr/>
          <p:nvPr/>
        </p:nvSpPr>
        <p:spPr>
          <a:xfrm>
            <a:off x="2213780" y="4013306"/>
            <a:ext cx="4789075" cy="738664"/>
          </a:xfrm>
          <a:prstGeom prst="rect">
            <a:avLst/>
          </a:prstGeom>
        </p:spPr>
        <p:txBody>
          <a:bodyPr wrap="square">
            <a:spAutoFit/>
          </a:bodyPr>
          <a:lstStyle/>
          <a:p>
            <a:pPr algn="ctr"/>
            <a:r>
              <a:rPr lang="fr-CM" sz="1400" b="1" dirty="0">
                <a:solidFill>
                  <a:srgbClr val="FF0000"/>
                </a:solidFill>
                <a:latin typeface="Berlin Sans FB" panose="020E0602020502020306" pitchFamily="34" charset="0"/>
              </a:rPr>
              <a:t>Objectif stratégique : </a:t>
            </a:r>
            <a:r>
              <a:rPr lang="fr-CM" sz="1400" dirty="0">
                <a:solidFill>
                  <a:srgbClr val="FF0000"/>
                </a:solidFill>
                <a:latin typeface="Berlin Sans FB" panose="020E0602020502020306" pitchFamily="34" charset="0"/>
              </a:rPr>
              <a:t>passer à 45 Mt/an d’ici </a:t>
            </a:r>
            <a:r>
              <a:rPr lang="fr-CM" sz="1400" dirty="0" smtClean="0">
                <a:solidFill>
                  <a:srgbClr val="FF0000"/>
                </a:solidFill>
                <a:latin typeface="Berlin Sans FB" panose="020E0602020502020306" pitchFamily="34" charset="0"/>
              </a:rPr>
              <a:t>2050 : cette hausse en trafic accentuera l’empreinte Carbone et écologique au Port de Douala. </a:t>
            </a:r>
            <a:endParaRPr lang="fr-CM" sz="1400" dirty="0">
              <a:solidFill>
                <a:srgbClr val="FF0000"/>
              </a:solidFill>
              <a:latin typeface="Berlin Sans FB" panose="020E0602020502020306" pitchFamily="34" charset="0"/>
            </a:endParaRPr>
          </a:p>
        </p:txBody>
      </p:sp>
      <p:pic>
        <p:nvPicPr>
          <p:cNvPr id="8" name="Image 7"/>
          <p:cNvPicPr>
            <a:picLocks noChangeAspect="1"/>
          </p:cNvPicPr>
          <p:nvPr/>
        </p:nvPicPr>
        <p:blipFill>
          <a:blip r:embed="rId5"/>
          <a:stretch>
            <a:fillRect/>
          </a:stretch>
        </p:blipFill>
        <p:spPr>
          <a:xfrm>
            <a:off x="1624089" y="2434840"/>
            <a:ext cx="6239063" cy="773385"/>
          </a:xfrm>
          <a:prstGeom prst="rect">
            <a:avLst/>
          </a:prstGeom>
        </p:spPr>
      </p:pic>
      <p:pic>
        <p:nvPicPr>
          <p:cNvPr id="11" name="Image 10"/>
          <p:cNvPicPr>
            <a:picLocks noChangeAspect="1"/>
          </p:cNvPicPr>
          <p:nvPr/>
        </p:nvPicPr>
        <p:blipFill>
          <a:blip r:embed="rId6"/>
          <a:stretch>
            <a:fillRect/>
          </a:stretch>
        </p:blipFill>
        <p:spPr>
          <a:xfrm>
            <a:off x="1606916" y="1879008"/>
            <a:ext cx="6256236" cy="539514"/>
          </a:xfrm>
          <a:prstGeom prst="rect">
            <a:avLst/>
          </a:prstGeom>
        </p:spPr>
      </p:pic>
      <p:sp>
        <p:nvSpPr>
          <p:cNvPr id="12" name="Flèche vers le bas 11"/>
          <p:cNvSpPr/>
          <p:nvPr/>
        </p:nvSpPr>
        <p:spPr>
          <a:xfrm>
            <a:off x="4360667" y="3593602"/>
            <a:ext cx="582808" cy="4197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M"/>
          </a:p>
        </p:txBody>
      </p:sp>
      <p:sp>
        <p:nvSpPr>
          <p:cNvPr id="17" name="Rectangle 16"/>
          <p:cNvSpPr/>
          <p:nvPr/>
        </p:nvSpPr>
        <p:spPr>
          <a:xfrm>
            <a:off x="1796155" y="3247025"/>
            <a:ext cx="5983168" cy="307777"/>
          </a:xfrm>
          <a:prstGeom prst="rect">
            <a:avLst/>
          </a:prstGeom>
        </p:spPr>
        <p:txBody>
          <a:bodyPr wrap="square">
            <a:spAutoFit/>
          </a:bodyPr>
          <a:lstStyle/>
          <a:p>
            <a:pPr algn="ctr"/>
            <a:r>
              <a:rPr lang="fr-FR" sz="1400" b="1" dirty="0" smtClean="0">
                <a:solidFill>
                  <a:srgbClr val="00B050"/>
                </a:solidFill>
                <a:latin typeface="Berlin Sans FB" panose="020E0602020502020306" pitchFamily="34" charset="0"/>
              </a:rPr>
              <a:t>Le trafic en 2024 a augmenté de 6% par rapport à l’année 2023. </a:t>
            </a:r>
            <a:endParaRPr lang="fr-CM" sz="1400" dirty="0">
              <a:solidFill>
                <a:srgbClr val="00B050"/>
              </a:solidFill>
              <a:latin typeface="Berlin Sans FB" panose="020E0602020502020306" pitchFamily="34" charset="0"/>
            </a:endParaRPr>
          </a:p>
        </p:txBody>
      </p:sp>
    </p:spTree>
    <p:extLst>
      <p:ext uri="{BB962C8B-B14F-4D97-AF65-F5344CB8AC3E}">
        <p14:creationId xmlns:p14="http://schemas.microsoft.com/office/powerpoint/2010/main" val="274412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M">
              <a:latin typeface="Arial" panose="020B0604020202020204" pitchFamily="34" charset="0"/>
              <a:cs typeface="Arial" panose="020B0604020202020204" pitchFamily="34" charset="0"/>
            </a:endParaRPr>
          </a:p>
        </p:txBody>
      </p:sp>
      <p:graphicFrame>
        <p:nvGraphicFramePr>
          <p:cNvPr id="6" name="Espace réservé du contenu 5"/>
          <p:cNvGraphicFramePr>
            <a:graphicFrameLocks noGrp="1"/>
          </p:cNvGraphicFramePr>
          <p:nvPr>
            <p:ph idx="1"/>
          </p:nvPr>
        </p:nvGraphicFramePr>
        <p:xfrm>
          <a:off x="838200" y="1825625"/>
          <a:ext cx="10515600" cy="111252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226142089"/>
                    </a:ext>
                  </a:extLst>
                </a:gridCol>
                <a:gridCol w="3505200">
                  <a:extLst>
                    <a:ext uri="{9D8B030D-6E8A-4147-A177-3AD203B41FA5}">
                      <a16:colId xmlns:a16="http://schemas.microsoft.com/office/drawing/2014/main" val="1915412943"/>
                    </a:ext>
                  </a:extLst>
                </a:gridCol>
                <a:gridCol w="3505200">
                  <a:extLst>
                    <a:ext uri="{9D8B030D-6E8A-4147-A177-3AD203B41FA5}">
                      <a16:colId xmlns:a16="http://schemas.microsoft.com/office/drawing/2014/main" val="3085163131"/>
                    </a:ext>
                  </a:extLst>
                </a:gridCol>
              </a:tblGrid>
              <a:tr h="370840">
                <a:tc>
                  <a:txBody>
                    <a:bodyPr/>
                    <a:lstStyle/>
                    <a:p>
                      <a:endParaRPr lang="fr-CM" dirty="0"/>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2011127145"/>
                  </a:ext>
                </a:extLst>
              </a:tr>
              <a:tr h="370840">
                <a:tc>
                  <a:txBody>
                    <a:bodyPr/>
                    <a:lstStyle/>
                    <a:p>
                      <a:endParaRPr lang="fr-CM"/>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2937322639"/>
                  </a:ext>
                </a:extLst>
              </a:tr>
              <a:tr h="370840">
                <a:tc>
                  <a:txBody>
                    <a:bodyPr/>
                    <a:lstStyle/>
                    <a:p>
                      <a:endParaRPr lang="fr-CM"/>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868070858"/>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962" y="0"/>
            <a:ext cx="12563962" cy="7128472"/>
          </a:xfrm>
          <a:prstGeom prst="rect">
            <a:avLst/>
          </a:prstGeom>
        </p:spPr>
      </p:pic>
      <p:sp>
        <p:nvSpPr>
          <p:cNvPr id="21" name="ZoneTexte 20"/>
          <p:cNvSpPr txBox="1"/>
          <p:nvPr/>
        </p:nvSpPr>
        <p:spPr>
          <a:xfrm>
            <a:off x="1854552" y="0"/>
            <a:ext cx="718457" cy="400110"/>
          </a:xfrm>
          <a:prstGeom prst="rect">
            <a:avLst/>
          </a:prstGeom>
          <a:solidFill>
            <a:schemeClr val="accent4"/>
          </a:solidFill>
        </p:spPr>
        <p:txBody>
          <a:bodyPr wrap="square" rtlCol="0">
            <a:spAutoFit/>
          </a:bodyPr>
          <a:lstStyle/>
          <a:p>
            <a:r>
              <a:rPr lang="fr-FR" sz="2000" b="1" dirty="0" smtClean="0"/>
              <a:t>4/19</a:t>
            </a:r>
            <a:endParaRPr lang="fr-FR" sz="2000" b="1" dirty="0"/>
          </a:p>
        </p:txBody>
      </p:sp>
      <p:sp>
        <p:nvSpPr>
          <p:cNvPr id="15" name="Rectangle 14"/>
          <p:cNvSpPr/>
          <p:nvPr/>
        </p:nvSpPr>
        <p:spPr>
          <a:xfrm>
            <a:off x="2419005" y="535047"/>
            <a:ext cx="6315968" cy="338554"/>
          </a:xfrm>
          <a:prstGeom prst="rect">
            <a:avLst/>
          </a:prstGeom>
          <a:noFill/>
          <a:ln>
            <a:solidFill>
              <a:schemeClr val="bg1"/>
            </a:solidFill>
          </a:ln>
        </p:spPr>
        <p:txBody>
          <a:bodyPr wrap="square">
            <a:spAutoFit/>
          </a:bodyPr>
          <a:lstStyle/>
          <a:p>
            <a:pPr algn="ctr">
              <a:spcBef>
                <a:spcPts val="300"/>
              </a:spcBef>
              <a:spcAft>
                <a:spcPts val="300"/>
              </a:spcAft>
              <a:buClr>
                <a:srgbClr val="0070C0"/>
              </a:buClr>
            </a:pPr>
            <a:r>
              <a:rPr lang="fr-FR" sz="1600" b="1" dirty="0" smtClean="0">
                <a:latin typeface="Segaon Soft Medium" panose="020F0603030302020204" pitchFamily="34" charset="0"/>
              </a:rPr>
              <a:t>Illustration d’une partie du domaine maritime portuaire :</a:t>
            </a:r>
            <a:endParaRPr lang="fr-FR" sz="1600" b="1" dirty="0">
              <a:latin typeface="Segaon Soft Medium" panose="020F0603030302020204" pitchFamily="34" charset="0"/>
            </a:endParaRPr>
          </a:p>
        </p:txBody>
      </p:sp>
      <p:pic>
        <p:nvPicPr>
          <p:cNvPr id="3" name="Image 2"/>
          <p:cNvPicPr>
            <a:picLocks noChangeAspect="1"/>
          </p:cNvPicPr>
          <p:nvPr/>
        </p:nvPicPr>
        <p:blipFill>
          <a:blip r:embed="rId4"/>
          <a:stretch>
            <a:fillRect/>
          </a:stretch>
        </p:blipFill>
        <p:spPr>
          <a:xfrm>
            <a:off x="1679003" y="1139386"/>
            <a:ext cx="10093897" cy="5726924"/>
          </a:xfrm>
          <a:prstGeom prst="rect">
            <a:avLst/>
          </a:prstGeom>
        </p:spPr>
      </p:pic>
    </p:spTree>
    <p:extLst>
      <p:ext uri="{BB962C8B-B14F-4D97-AF65-F5344CB8AC3E}">
        <p14:creationId xmlns:p14="http://schemas.microsoft.com/office/powerpoint/2010/main" val="3624432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M">
              <a:latin typeface="Arial" panose="020B0604020202020204" pitchFamily="34" charset="0"/>
              <a:cs typeface="Arial" panose="020B0604020202020204" pitchFamily="34" charset="0"/>
            </a:endParaRPr>
          </a:p>
        </p:txBody>
      </p:sp>
      <p:graphicFrame>
        <p:nvGraphicFramePr>
          <p:cNvPr id="6" name="Espace réservé du contenu 5"/>
          <p:cNvGraphicFramePr>
            <a:graphicFrameLocks noGrp="1"/>
          </p:cNvGraphicFramePr>
          <p:nvPr>
            <p:ph idx="1"/>
          </p:nvPr>
        </p:nvGraphicFramePr>
        <p:xfrm>
          <a:off x="838200" y="1825625"/>
          <a:ext cx="10515600" cy="111252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226142089"/>
                    </a:ext>
                  </a:extLst>
                </a:gridCol>
                <a:gridCol w="3505200">
                  <a:extLst>
                    <a:ext uri="{9D8B030D-6E8A-4147-A177-3AD203B41FA5}">
                      <a16:colId xmlns:a16="http://schemas.microsoft.com/office/drawing/2014/main" val="1915412943"/>
                    </a:ext>
                  </a:extLst>
                </a:gridCol>
                <a:gridCol w="3505200">
                  <a:extLst>
                    <a:ext uri="{9D8B030D-6E8A-4147-A177-3AD203B41FA5}">
                      <a16:colId xmlns:a16="http://schemas.microsoft.com/office/drawing/2014/main" val="3085163131"/>
                    </a:ext>
                  </a:extLst>
                </a:gridCol>
              </a:tblGrid>
              <a:tr h="370840">
                <a:tc>
                  <a:txBody>
                    <a:bodyPr/>
                    <a:lstStyle/>
                    <a:p>
                      <a:endParaRPr lang="fr-CM" dirty="0"/>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2011127145"/>
                  </a:ext>
                </a:extLst>
              </a:tr>
              <a:tr h="370840">
                <a:tc>
                  <a:txBody>
                    <a:bodyPr/>
                    <a:lstStyle/>
                    <a:p>
                      <a:endParaRPr lang="fr-CM"/>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2937322639"/>
                  </a:ext>
                </a:extLst>
              </a:tr>
              <a:tr h="370840">
                <a:tc>
                  <a:txBody>
                    <a:bodyPr/>
                    <a:lstStyle/>
                    <a:p>
                      <a:endParaRPr lang="fr-CM"/>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868070858"/>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962" y="0"/>
            <a:ext cx="12563962" cy="7128472"/>
          </a:xfrm>
          <a:prstGeom prst="rect">
            <a:avLst/>
          </a:prstGeom>
        </p:spPr>
      </p:pic>
      <p:sp>
        <p:nvSpPr>
          <p:cNvPr id="21" name="ZoneTexte 20"/>
          <p:cNvSpPr txBox="1"/>
          <p:nvPr/>
        </p:nvSpPr>
        <p:spPr>
          <a:xfrm>
            <a:off x="1854552" y="0"/>
            <a:ext cx="718457" cy="400110"/>
          </a:xfrm>
          <a:prstGeom prst="rect">
            <a:avLst/>
          </a:prstGeom>
          <a:solidFill>
            <a:schemeClr val="accent4"/>
          </a:solidFill>
        </p:spPr>
        <p:txBody>
          <a:bodyPr wrap="square" rtlCol="0">
            <a:spAutoFit/>
          </a:bodyPr>
          <a:lstStyle/>
          <a:p>
            <a:r>
              <a:rPr lang="fr-FR" sz="2000" b="1" dirty="0" smtClean="0"/>
              <a:t>4/19</a:t>
            </a:r>
            <a:endParaRPr lang="fr-FR" sz="2000" b="1" dirty="0"/>
          </a:p>
        </p:txBody>
      </p:sp>
      <p:sp>
        <p:nvSpPr>
          <p:cNvPr id="10" name="Rectangle 9"/>
          <p:cNvSpPr/>
          <p:nvPr/>
        </p:nvSpPr>
        <p:spPr>
          <a:xfrm>
            <a:off x="2573009" y="2233783"/>
            <a:ext cx="8471647" cy="3416320"/>
          </a:xfrm>
          <a:prstGeom prst="rect">
            <a:avLst/>
          </a:prstGeom>
        </p:spPr>
        <p:txBody>
          <a:bodyPr wrap="square">
            <a:spAutoFit/>
          </a:bodyPr>
          <a:lstStyle/>
          <a:p>
            <a:pPr marL="358775" lvl="3" indent="-342900" eaLnBrk="0" fontAlgn="base" hangingPunct="0">
              <a:spcBef>
                <a:spcPct val="0"/>
              </a:spcBef>
              <a:spcAft>
                <a:spcPct val="0"/>
              </a:spcAft>
              <a:buFont typeface="+mj-lt"/>
              <a:buAutoNum type="arabicPeriod"/>
            </a:pPr>
            <a:r>
              <a:rPr kumimoji="0" lang="fr-FR" altLang="fr-FR" i="0" u="none" strike="noStrike" cap="none" normalizeH="0" baseline="0" dirty="0">
                <a:ln>
                  <a:noFill/>
                </a:ln>
                <a:solidFill>
                  <a:schemeClr val="tx1"/>
                </a:solidFill>
                <a:effectLst/>
                <a:latin typeface="Segaon Soft Medium" panose="020F0603030302020204" pitchFamily="34" charset="0"/>
              </a:rPr>
              <a:t>Mettre en lumière les enjeux et opportunités liés à l’économie bleue dans le contexte du Port de Douala</a:t>
            </a:r>
            <a:r>
              <a:rPr kumimoji="0" lang="fr-FR" altLang="fr-FR" i="0" u="none" strike="noStrike" cap="none" normalizeH="0" dirty="0">
                <a:ln>
                  <a:noFill/>
                </a:ln>
                <a:solidFill>
                  <a:schemeClr val="tx1"/>
                </a:solidFill>
                <a:effectLst/>
                <a:latin typeface="Segaon Soft Medium" panose="020F0603030302020204" pitchFamily="34" charset="0"/>
              </a:rPr>
              <a:t> ;</a:t>
            </a:r>
          </a:p>
          <a:p>
            <a:pPr marL="358775" lvl="3" indent="-342900" eaLnBrk="0" fontAlgn="base" hangingPunct="0">
              <a:spcBef>
                <a:spcPct val="0"/>
              </a:spcBef>
              <a:spcAft>
                <a:spcPct val="0"/>
              </a:spcAft>
              <a:buFont typeface="+mj-lt"/>
              <a:buAutoNum type="arabicPeriod"/>
            </a:pPr>
            <a:endParaRPr kumimoji="0" lang="fr-FR" altLang="fr-FR" i="0" u="none" strike="noStrike" cap="none" normalizeH="0" dirty="0">
              <a:ln>
                <a:noFill/>
              </a:ln>
              <a:solidFill>
                <a:schemeClr val="tx1"/>
              </a:solidFill>
              <a:effectLst/>
              <a:latin typeface="Segaon Soft Medium" panose="020F0603030302020204" pitchFamily="34" charset="0"/>
            </a:endParaRPr>
          </a:p>
          <a:p>
            <a:pPr marL="358775" lvl="3" indent="-342900" eaLnBrk="0" fontAlgn="base" hangingPunct="0">
              <a:spcBef>
                <a:spcPct val="0"/>
              </a:spcBef>
              <a:spcAft>
                <a:spcPct val="0"/>
              </a:spcAft>
              <a:buFont typeface="+mj-lt"/>
              <a:buAutoNum type="arabicPeriod"/>
            </a:pPr>
            <a:r>
              <a:rPr lang="fr-FR" altLang="fr-FR" dirty="0">
                <a:latin typeface="Segaon Soft Medium" panose="020F0603030302020204" pitchFamily="34" charset="0"/>
              </a:rPr>
              <a:t>Présenter les problèmes et défis environnementaux, sociaux et économiques auxquels le port est confronté ;</a:t>
            </a:r>
          </a:p>
          <a:p>
            <a:pPr marL="358775" lvl="3" indent="-342900" eaLnBrk="0" fontAlgn="base" hangingPunct="0">
              <a:spcBef>
                <a:spcPct val="0"/>
              </a:spcBef>
              <a:spcAft>
                <a:spcPct val="0"/>
              </a:spcAft>
              <a:buFont typeface="+mj-lt"/>
              <a:buAutoNum type="arabicPeriod"/>
            </a:pPr>
            <a:endParaRPr lang="fr-FR" altLang="fr-FR" dirty="0">
              <a:latin typeface="Segaon Soft Medium" panose="020F0603030302020204" pitchFamily="34" charset="0"/>
            </a:endParaRPr>
          </a:p>
          <a:p>
            <a:pPr marL="358775" lvl="3" indent="-342900" eaLnBrk="0" fontAlgn="base" hangingPunct="0">
              <a:spcBef>
                <a:spcPct val="0"/>
              </a:spcBef>
              <a:spcAft>
                <a:spcPct val="0"/>
              </a:spcAft>
              <a:buFont typeface="+mj-lt"/>
              <a:buAutoNum type="arabicPeriod"/>
            </a:pPr>
            <a:r>
              <a:rPr lang="fr-FR" altLang="fr-FR" dirty="0">
                <a:latin typeface="Segaon Soft Medium" panose="020F0603030302020204" pitchFamily="34" charset="0"/>
              </a:rPr>
              <a:t>Présenter les actions engagées et à venir pour un développement portuaire durable, respectueux des écosystèmes marins ;</a:t>
            </a:r>
          </a:p>
          <a:p>
            <a:pPr marL="358775" lvl="3" indent="-342900" eaLnBrk="0" fontAlgn="base" hangingPunct="0">
              <a:spcBef>
                <a:spcPct val="0"/>
              </a:spcBef>
              <a:spcAft>
                <a:spcPct val="0"/>
              </a:spcAft>
              <a:buFont typeface="+mj-lt"/>
              <a:buAutoNum type="arabicPeriod"/>
            </a:pPr>
            <a:endParaRPr lang="fr-FR" altLang="fr-FR" dirty="0">
              <a:latin typeface="Segaon Soft Medium" panose="020F0603030302020204" pitchFamily="34" charset="0"/>
            </a:endParaRPr>
          </a:p>
          <a:p>
            <a:pPr marL="358775" lvl="3" indent="-342900" eaLnBrk="0" fontAlgn="base" hangingPunct="0">
              <a:spcBef>
                <a:spcPct val="0"/>
              </a:spcBef>
              <a:spcAft>
                <a:spcPct val="0"/>
              </a:spcAft>
              <a:buFont typeface="+mj-lt"/>
              <a:buAutoNum type="arabicPeriod"/>
            </a:pPr>
            <a:r>
              <a:rPr lang="fr-FR" altLang="fr-FR" dirty="0">
                <a:latin typeface="Segaon Soft Medium" panose="020F0603030302020204" pitchFamily="34" charset="0"/>
              </a:rPr>
              <a:t>Favoriser la prise de conscience sur le rôle central de l’autorité portuaire et des parties prenantes dans l’économie bleue.</a:t>
            </a:r>
          </a:p>
          <a:p>
            <a:pPr marL="1714500" lvl="3" indent="-342900" eaLnBrk="0" fontAlgn="base" hangingPunct="0">
              <a:spcBef>
                <a:spcPct val="0"/>
              </a:spcBef>
              <a:spcAft>
                <a:spcPct val="0"/>
              </a:spcAft>
              <a:buFont typeface="+mj-lt"/>
              <a:buAutoNum type="arabicPeriod"/>
            </a:pPr>
            <a:endParaRPr kumimoji="0" lang="fr-FR" altLang="fr-FR" i="0" u="none" strike="noStrike" cap="none" normalizeH="0" baseline="0" dirty="0">
              <a:ln>
                <a:noFill/>
              </a:ln>
              <a:solidFill>
                <a:schemeClr val="tx1"/>
              </a:solidFill>
              <a:effectLst/>
              <a:latin typeface="Segaon Soft Medium" panose="020F0603030302020204" pitchFamily="34" charset="0"/>
            </a:endParaRPr>
          </a:p>
        </p:txBody>
      </p:sp>
      <p:sp>
        <p:nvSpPr>
          <p:cNvPr id="15" name="Rectangle 14"/>
          <p:cNvSpPr/>
          <p:nvPr/>
        </p:nvSpPr>
        <p:spPr>
          <a:xfrm>
            <a:off x="3407151" y="627796"/>
            <a:ext cx="5377697" cy="400110"/>
          </a:xfrm>
          <a:prstGeom prst="rect">
            <a:avLst/>
          </a:prstGeom>
          <a:solidFill>
            <a:schemeClr val="accent6">
              <a:lumMod val="40000"/>
              <a:lumOff val="60000"/>
            </a:schemeClr>
          </a:solidFill>
        </p:spPr>
        <p:txBody>
          <a:bodyPr wrap="square">
            <a:spAutoFit/>
          </a:bodyPr>
          <a:lstStyle/>
          <a:p>
            <a:pPr algn="ctr">
              <a:spcBef>
                <a:spcPts val="300"/>
              </a:spcBef>
              <a:spcAft>
                <a:spcPts val="300"/>
              </a:spcAft>
              <a:buClr>
                <a:srgbClr val="0070C0"/>
              </a:buClr>
            </a:pPr>
            <a:r>
              <a:rPr lang="fr-FR" sz="2000" b="1" dirty="0" smtClean="0">
                <a:solidFill>
                  <a:srgbClr val="7030A0"/>
                </a:solidFill>
                <a:latin typeface="Segaon Soft Medium" panose="020F0603030302020204" pitchFamily="34" charset="0"/>
              </a:rPr>
              <a:t>I. </a:t>
            </a:r>
            <a:r>
              <a:rPr lang="fr-FR" sz="2000" b="1" dirty="0">
                <a:solidFill>
                  <a:srgbClr val="7030A0"/>
                </a:solidFill>
                <a:latin typeface="Segaon Soft Medium" panose="020F0603030302020204" pitchFamily="34" charset="0"/>
              </a:rPr>
              <a:t>Objectifs de la présentation</a:t>
            </a:r>
          </a:p>
        </p:txBody>
      </p:sp>
    </p:spTree>
    <p:extLst>
      <p:ext uri="{BB962C8B-B14F-4D97-AF65-F5344CB8AC3E}">
        <p14:creationId xmlns:p14="http://schemas.microsoft.com/office/powerpoint/2010/main" val="39583755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M">
              <a:latin typeface="Arial" panose="020B0604020202020204" pitchFamily="34" charset="0"/>
              <a:cs typeface="Arial" panose="020B0604020202020204" pitchFamily="34" charset="0"/>
            </a:endParaRPr>
          </a:p>
        </p:txBody>
      </p:sp>
      <p:graphicFrame>
        <p:nvGraphicFramePr>
          <p:cNvPr id="6" name="Espace réservé du contenu 5"/>
          <p:cNvGraphicFramePr>
            <a:graphicFrameLocks noGrp="1"/>
          </p:cNvGraphicFramePr>
          <p:nvPr>
            <p:ph idx="1"/>
          </p:nvPr>
        </p:nvGraphicFramePr>
        <p:xfrm>
          <a:off x="838200" y="1825625"/>
          <a:ext cx="10515600" cy="111252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226142089"/>
                    </a:ext>
                  </a:extLst>
                </a:gridCol>
                <a:gridCol w="3505200">
                  <a:extLst>
                    <a:ext uri="{9D8B030D-6E8A-4147-A177-3AD203B41FA5}">
                      <a16:colId xmlns:a16="http://schemas.microsoft.com/office/drawing/2014/main" val="1915412943"/>
                    </a:ext>
                  </a:extLst>
                </a:gridCol>
                <a:gridCol w="3505200">
                  <a:extLst>
                    <a:ext uri="{9D8B030D-6E8A-4147-A177-3AD203B41FA5}">
                      <a16:colId xmlns:a16="http://schemas.microsoft.com/office/drawing/2014/main" val="3085163131"/>
                    </a:ext>
                  </a:extLst>
                </a:gridCol>
              </a:tblGrid>
              <a:tr h="370840">
                <a:tc>
                  <a:txBody>
                    <a:bodyPr/>
                    <a:lstStyle/>
                    <a:p>
                      <a:endParaRPr lang="fr-CM" dirty="0"/>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2011127145"/>
                  </a:ext>
                </a:extLst>
              </a:tr>
              <a:tr h="370840">
                <a:tc>
                  <a:txBody>
                    <a:bodyPr/>
                    <a:lstStyle/>
                    <a:p>
                      <a:endParaRPr lang="fr-CM"/>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2937322639"/>
                  </a:ext>
                </a:extLst>
              </a:tr>
              <a:tr h="370840">
                <a:tc>
                  <a:txBody>
                    <a:bodyPr/>
                    <a:lstStyle/>
                    <a:p>
                      <a:endParaRPr lang="fr-CM"/>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868070858"/>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384" y="12333"/>
            <a:ext cx="12563962" cy="7128472"/>
          </a:xfrm>
          <a:prstGeom prst="rect">
            <a:avLst/>
          </a:prstGeom>
        </p:spPr>
      </p:pic>
      <p:sp>
        <p:nvSpPr>
          <p:cNvPr id="21" name="ZoneTexte 20"/>
          <p:cNvSpPr txBox="1"/>
          <p:nvPr/>
        </p:nvSpPr>
        <p:spPr>
          <a:xfrm>
            <a:off x="1854552" y="0"/>
            <a:ext cx="718457" cy="400110"/>
          </a:xfrm>
          <a:prstGeom prst="rect">
            <a:avLst/>
          </a:prstGeom>
          <a:solidFill>
            <a:schemeClr val="accent4"/>
          </a:solidFill>
        </p:spPr>
        <p:txBody>
          <a:bodyPr wrap="square" rtlCol="0">
            <a:spAutoFit/>
          </a:bodyPr>
          <a:lstStyle/>
          <a:p>
            <a:r>
              <a:rPr lang="fr-FR" sz="2000" b="1" dirty="0" smtClean="0"/>
              <a:t>5/19</a:t>
            </a:r>
            <a:endParaRPr lang="fr-FR" sz="2000" b="1" dirty="0"/>
          </a:p>
        </p:txBody>
      </p:sp>
      <p:sp>
        <p:nvSpPr>
          <p:cNvPr id="24" name="Rectangle 23"/>
          <p:cNvSpPr/>
          <p:nvPr/>
        </p:nvSpPr>
        <p:spPr>
          <a:xfrm>
            <a:off x="2870143" y="332355"/>
            <a:ext cx="5708410" cy="707886"/>
          </a:xfrm>
          <a:prstGeom prst="rect">
            <a:avLst/>
          </a:prstGeom>
          <a:solidFill>
            <a:schemeClr val="accent6">
              <a:lumMod val="40000"/>
              <a:lumOff val="60000"/>
            </a:schemeClr>
          </a:solidFill>
        </p:spPr>
        <p:txBody>
          <a:bodyPr wrap="square">
            <a:spAutoFit/>
          </a:bodyPr>
          <a:lstStyle/>
          <a:p>
            <a:pPr algn="ctr">
              <a:spcBef>
                <a:spcPts val="300"/>
              </a:spcBef>
              <a:spcAft>
                <a:spcPts val="300"/>
              </a:spcAft>
              <a:buClr>
                <a:srgbClr val="0070C0"/>
              </a:buClr>
            </a:pPr>
            <a:r>
              <a:rPr lang="fr-FR" sz="2000" b="1" dirty="0" smtClean="0">
                <a:solidFill>
                  <a:srgbClr val="002060"/>
                </a:solidFill>
                <a:latin typeface="Segaon Soft Medium" panose="020F0603030302020204" pitchFamily="34" charset="0"/>
                <a:ea typeface="Calibri" panose="020F0502020204030204" pitchFamily="34" charset="0"/>
                <a:cs typeface="Times New Roman" panose="02020603050405020304" pitchFamily="18" charset="0"/>
              </a:rPr>
              <a:t>II. </a:t>
            </a:r>
            <a:r>
              <a:rPr lang="fr-FR" sz="2000" b="1" dirty="0">
                <a:solidFill>
                  <a:srgbClr val="002060"/>
                </a:solidFill>
                <a:latin typeface="Segaon Soft Medium" panose="020F0603030302020204" pitchFamily="34" charset="0"/>
                <a:ea typeface="Calibri" panose="020F0502020204030204" pitchFamily="34" charset="0"/>
                <a:cs typeface="Times New Roman" panose="02020603050405020304" pitchFamily="18" charset="0"/>
              </a:rPr>
              <a:t>PRINCIPAUX DÉFIS ET PROBLÈMES DU MILIEU MARITIME PORTUAIRE</a:t>
            </a:r>
            <a:endParaRPr lang="fr-FR" sz="2000" b="1" dirty="0">
              <a:solidFill>
                <a:srgbClr val="7030A0"/>
              </a:solidFill>
              <a:latin typeface="Segaon Soft Medium" panose="020F0603030302020204" pitchFamily="34" charset="0"/>
            </a:endParaRPr>
          </a:p>
        </p:txBody>
      </p:sp>
      <p:sp>
        <p:nvSpPr>
          <p:cNvPr id="10" name="Rectangle 2"/>
          <p:cNvSpPr>
            <a:spLocks noChangeArrowheads="1"/>
          </p:cNvSpPr>
          <p:nvPr/>
        </p:nvSpPr>
        <p:spPr bwMode="auto">
          <a:xfrm>
            <a:off x="1468716" y="1516980"/>
            <a:ext cx="5180768"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lgn="just">
              <a:buFont typeface="Wingdings" panose="05000000000000000000" pitchFamily="2" charset="2"/>
              <a:buChar char="q"/>
            </a:pPr>
            <a:r>
              <a:rPr kumimoji="0" lang="fr-FR" altLang="fr-FR" sz="1400" b="1" i="0" strike="noStrike" cap="none" normalizeH="0" baseline="0" dirty="0">
                <a:ln>
                  <a:noFill/>
                </a:ln>
                <a:solidFill>
                  <a:srgbClr val="FF0000"/>
                </a:solidFill>
                <a:effectLst/>
                <a:latin typeface="Segaon Soft Medium" panose="020F0603030302020204" pitchFamily="34" charset="0"/>
              </a:rPr>
              <a:t>La prolifération de la Jacinthe d’eau : </a:t>
            </a:r>
            <a:r>
              <a:rPr lang="fr-FR" sz="1400" dirty="0">
                <a:latin typeface="Segaon Soft Medium" panose="020F0603030302020204" pitchFamily="34" charset="0"/>
              </a:rPr>
              <a:t>Les plans d’eau du port de </a:t>
            </a:r>
            <a:r>
              <a:rPr lang="fr-FR" sz="1400" dirty="0" smtClean="0">
                <a:latin typeface="Segaon Soft Medium" panose="020F0603030302020204" pitchFamily="34" charset="0"/>
              </a:rPr>
              <a:t>Douala </a:t>
            </a:r>
            <a:r>
              <a:rPr lang="fr-FR" sz="1400" dirty="0">
                <a:latin typeface="Segaon Soft Medium" panose="020F0603030302020204" pitchFamily="34" charset="0"/>
              </a:rPr>
              <a:t>sont en proie depuis des dizaines d’années à un envahissement par une plante invasive plus connue sous le terme générique Jacinthe d’eau (</a:t>
            </a:r>
            <a:r>
              <a:rPr lang="fr-FR" sz="1400" i="1" dirty="0">
                <a:latin typeface="Segaon Soft Medium" panose="020F0603030302020204" pitchFamily="34" charset="0"/>
              </a:rPr>
              <a:t>Ecchornia crassipes</a:t>
            </a:r>
            <a:r>
              <a:rPr lang="fr-FR" sz="1400" dirty="0">
                <a:latin typeface="Segaon Soft Medium" panose="020F0603030302020204" pitchFamily="34" charset="0"/>
              </a:rPr>
              <a:t>). C'est une plante aquatique des rivières, canaux et lacs des régions tropicales. L'espèce fait partie des 100 pires espèces envahissantes selon </a:t>
            </a:r>
            <a:r>
              <a:rPr lang="fr-FR" sz="1400" dirty="0" smtClean="0">
                <a:latin typeface="Segaon Soft Medium" panose="020F0603030302020204" pitchFamily="34" charset="0"/>
              </a:rPr>
              <a:t>l’Union Internationale pour la Conservation de la Nature (UICN). </a:t>
            </a:r>
            <a:endParaRPr lang="fr-FR" sz="1400" dirty="0">
              <a:latin typeface="Segaon Soft Medium" panose="020F0603030302020204" pitchFamily="34" charset="0"/>
            </a:endParaRPr>
          </a:p>
          <a:p>
            <a:pPr marL="285750" indent="-285750" algn="just">
              <a:buFont typeface="Courier New" panose="02070309020205020404" pitchFamily="49" charset="0"/>
              <a:buChar char="o"/>
            </a:pPr>
            <a:endParaRPr lang="fr-FR" sz="1400" dirty="0">
              <a:latin typeface="Segaon Soft Medium" panose="020F0603030302020204" pitchFamily="34" charset="0"/>
            </a:endParaRPr>
          </a:p>
          <a:p>
            <a:pPr marL="285750" indent="-285750" algn="just">
              <a:buFont typeface="Courier New" panose="02070309020205020404" pitchFamily="49" charset="0"/>
              <a:buChar char="o"/>
            </a:pPr>
            <a:r>
              <a:rPr lang="fr-FR" sz="1400" dirty="0">
                <a:latin typeface="Segaon Soft Medium" panose="020F0603030302020204" pitchFamily="34" charset="0"/>
              </a:rPr>
              <a:t>En l'absence de ses consommateurs naturels (notamment le Lamentin), la Jacinthe d'eau devient facilement hors de contrôle, causant de nombreux problèmes sociaux et environnementaux ;</a:t>
            </a:r>
          </a:p>
          <a:p>
            <a:pPr marL="285750" indent="-285750" algn="just">
              <a:buFont typeface="Courier New" panose="02070309020205020404" pitchFamily="49" charset="0"/>
              <a:buChar char="o"/>
            </a:pPr>
            <a:endParaRPr lang="fr-FR" sz="1400" dirty="0">
              <a:latin typeface="Segaon Soft Medium" panose="020F0603030302020204" pitchFamily="34" charset="0"/>
            </a:endParaRPr>
          </a:p>
          <a:p>
            <a:pPr marL="285750" indent="-285750" algn="just">
              <a:buFont typeface="Courier New" panose="02070309020205020404" pitchFamily="49" charset="0"/>
              <a:buChar char="o"/>
            </a:pPr>
            <a:r>
              <a:rPr lang="fr-FR" sz="1400" dirty="0">
                <a:latin typeface="Segaon Soft Medium" panose="020F0603030302020204" pitchFamily="34" charset="0"/>
              </a:rPr>
              <a:t> En effet, c’est une plante invasive qui prolifère lorsque le milieu est eutrophisé en matières organiques. </a:t>
            </a:r>
          </a:p>
          <a:p>
            <a:pPr marL="285750" indent="-285750" algn="just">
              <a:buFont typeface="Courier New" panose="02070309020205020404" pitchFamily="49" charset="0"/>
              <a:buChar char="o"/>
            </a:pPr>
            <a:endParaRPr lang="fr-FR" sz="1400" dirty="0">
              <a:latin typeface="Segaon Soft Medium" panose="020F0603030302020204" pitchFamily="34" charset="0"/>
            </a:endParaRPr>
          </a:p>
          <a:p>
            <a:pPr marL="285750" indent="-285750" algn="just">
              <a:buFont typeface="Courier New" panose="02070309020205020404" pitchFamily="49" charset="0"/>
              <a:buChar char="o"/>
            </a:pPr>
            <a:r>
              <a:rPr lang="fr-FR" sz="1400" dirty="0">
                <a:latin typeface="Segaon Soft Medium" panose="020F0603030302020204" pitchFamily="34" charset="0"/>
              </a:rPr>
              <a:t>La conséquence ultime de la Jacinthe </a:t>
            </a:r>
            <a:r>
              <a:rPr lang="fr-FR" sz="1400" dirty="0" smtClean="0">
                <a:latin typeface="Segaon Soft Medium" panose="020F0603030302020204" pitchFamily="34" charset="0"/>
              </a:rPr>
              <a:t>dans </a:t>
            </a:r>
            <a:r>
              <a:rPr lang="fr-FR" sz="1400" dirty="0">
                <a:latin typeface="Segaon Soft Medium" panose="020F0603030302020204" pitchFamily="34" charset="0"/>
              </a:rPr>
              <a:t>les plans d’eau est la disparition de </a:t>
            </a:r>
            <a:r>
              <a:rPr lang="fr-FR" sz="1400" dirty="0" smtClean="0">
                <a:latin typeface="Segaon Soft Medium" panose="020F0603030302020204" pitchFamily="34" charset="0"/>
              </a:rPr>
              <a:t>ceux-ci.  </a:t>
            </a:r>
            <a:endParaRPr lang="fr-FR" sz="1400" dirty="0">
              <a:latin typeface="Segaon Soft Medium" panose="020F0603030302020204" pitchFamily="34" charset="0"/>
            </a:endParaRPr>
          </a:p>
        </p:txBody>
      </p:sp>
      <p:sp>
        <p:nvSpPr>
          <p:cNvPr id="20" name="Rectangle 2"/>
          <p:cNvSpPr>
            <a:spLocks noChangeArrowheads="1"/>
          </p:cNvSpPr>
          <p:nvPr/>
        </p:nvSpPr>
        <p:spPr bwMode="auto">
          <a:xfrm>
            <a:off x="8578553" y="6628556"/>
            <a:ext cx="233016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fr-FR" altLang="fr-FR" sz="1200" dirty="0">
                <a:solidFill>
                  <a:srgbClr val="FF0000"/>
                </a:solidFill>
                <a:latin typeface="Berlin Sans FB" panose="020E0602020502020306" pitchFamily="34" charset="0"/>
              </a:rPr>
              <a:t>Darse à pêche du Port fin 2017</a:t>
            </a:r>
            <a:endParaRPr kumimoji="0" lang="fr-FR" altLang="fr-FR" sz="1200" b="0" i="0" u="none" strike="noStrike" cap="none" normalizeH="0" baseline="0" dirty="0">
              <a:ln>
                <a:noFill/>
              </a:ln>
              <a:solidFill>
                <a:srgbClr val="FF0000"/>
              </a:solidFill>
              <a:effectLst/>
              <a:latin typeface="Berlin Sans FB" panose="020E0602020502020306" pitchFamily="34" charset="0"/>
            </a:endParaRPr>
          </a:p>
        </p:txBody>
      </p:sp>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7317" y="1448640"/>
            <a:ext cx="5353427" cy="5163607"/>
          </a:xfrm>
          <a:prstGeom prst="rect">
            <a:avLst/>
          </a:prstGeom>
        </p:spPr>
      </p:pic>
    </p:spTree>
    <p:extLst>
      <p:ext uri="{BB962C8B-B14F-4D97-AF65-F5344CB8AC3E}">
        <p14:creationId xmlns:p14="http://schemas.microsoft.com/office/powerpoint/2010/main" val="34966660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M">
              <a:latin typeface="Arial" panose="020B0604020202020204" pitchFamily="34" charset="0"/>
              <a:cs typeface="Arial" panose="020B0604020202020204" pitchFamily="34" charset="0"/>
            </a:endParaRPr>
          </a:p>
        </p:txBody>
      </p:sp>
      <p:graphicFrame>
        <p:nvGraphicFramePr>
          <p:cNvPr id="6" name="Espace réservé du contenu 5"/>
          <p:cNvGraphicFramePr>
            <a:graphicFrameLocks noGrp="1"/>
          </p:cNvGraphicFramePr>
          <p:nvPr>
            <p:ph idx="1"/>
          </p:nvPr>
        </p:nvGraphicFramePr>
        <p:xfrm>
          <a:off x="838200" y="1825625"/>
          <a:ext cx="10515600" cy="111252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226142089"/>
                    </a:ext>
                  </a:extLst>
                </a:gridCol>
                <a:gridCol w="3505200">
                  <a:extLst>
                    <a:ext uri="{9D8B030D-6E8A-4147-A177-3AD203B41FA5}">
                      <a16:colId xmlns:a16="http://schemas.microsoft.com/office/drawing/2014/main" val="1915412943"/>
                    </a:ext>
                  </a:extLst>
                </a:gridCol>
                <a:gridCol w="3505200">
                  <a:extLst>
                    <a:ext uri="{9D8B030D-6E8A-4147-A177-3AD203B41FA5}">
                      <a16:colId xmlns:a16="http://schemas.microsoft.com/office/drawing/2014/main" val="3085163131"/>
                    </a:ext>
                  </a:extLst>
                </a:gridCol>
              </a:tblGrid>
              <a:tr h="370840">
                <a:tc>
                  <a:txBody>
                    <a:bodyPr/>
                    <a:lstStyle/>
                    <a:p>
                      <a:endParaRPr lang="fr-CM" dirty="0"/>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2011127145"/>
                  </a:ext>
                </a:extLst>
              </a:tr>
              <a:tr h="370840">
                <a:tc>
                  <a:txBody>
                    <a:bodyPr/>
                    <a:lstStyle/>
                    <a:p>
                      <a:endParaRPr lang="fr-CM"/>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2937322639"/>
                  </a:ext>
                </a:extLst>
              </a:tr>
              <a:tr h="370840">
                <a:tc>
                  <a:txBody>
                    <a:bodyPr/>
                    <a:lstStyle/>
                    <a:p>
                      <a:endParaRPr lang="fr-CM"/>
                    </a:p>
                  </a:txBody>
                  <a:tcPr/>
                </a:tc>
                <a:tc>
                  <a:txBody>
                    <a:bodyPr/>
                    <a:lstStyle/>
                    <a:p>
                      <a:endParaRPr lang="fr-CM"/>
                    </a:p>
                  </a:txBody>
                  <a:tcPr/>
                </a:tc>
                <a:tc>
                  <a:txBody>
                    <a:bodyPr/>
                    <a:lstStyle/>
                    <a:p>
                      <a:endParaRPr lang="fr-CM"/>
                    </a:p>
                  </a:txBody>
                  <a:tcPr/>
                </a:tc>
                <a:extLst>
                  <a:ext uri="{0D108BD9-81ED-4DB2-BD59-A6C34878D82A}">
                    <a16:rowId xmlns:a16="http://schemas.microsoft.com/office/drawing/2014/main" val="868070858"/>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962" y="103366"/>
            <a:ext cx="12563962" cy="7128472"/>
          </a:xfrm>
          <a:prstGeom prst="rect">
            <a:avLst/>
          </a:prstGeom>
        </p:spPr>
      </p:pic>
      <p:sp>
        <p:nvSpPr>
          <p:cNvPr id="21" name="ZoneTexte 20"/>
          <p:cNvSpPr txBox="1"/>
          <p:nvPr/>
        </p:nvSpPr>
        <p:spPr>
          <a:xfrm>
            <a:off x="1854552" y="0"/>
            <a:ext cx="718457" cy="400110"/>
          </a:xfrm>
          <a:prstGeom prst="rect">
            <a:avLst/>
          </a:prstGeom>
          <a:solidFill>
            <a:schemeClr val="accent4"/>
          </a:solidFill>
        </p:spPr>
        <p:txBody>
          <a:bodyPr wrap="square" rtlCol="0">
            <a:spAutoFit/>
          </a:bodyPr>
          <a:lstStyle/>
          <a:p>
            <a:r>
              <a:rPr lang="fr-FR" sz="2000" b="1" dirty="0" smtClean="0"/>
              <a:t>6/19</a:t>
            </a:r>
            <a:endParaRPr lang="fr-FR" sz="2000" b="1" dirty="0"/>
          </a:p>
        </p:txBody>
      </p:sp>
      <p:sp>
        <p:nvSpPr>
          <p:cNvPr id="24" name="Rectangle 23"/>
          <p:cNvSpPr/>
          <p:nvPr/>
        </p:nvSpPr>
        <p:spPr>
          <a:xfrm>
            <a:off x="2870143" y="332355"/>
            <a:ext cx="5708410" cy="707886"/>
          </a:xfrm>
          <a:prstGeom prst="rect">
            <a:avLst/>
          </a:prstGeom>
          <a:solidFill>
            <a:schemeClr val="accent6">
              <a:lumMod val="40000"/>
              <a:lumOff val="60000"/>
            </a:schemeClr>
          </a:solidFill>
        </p:spPr>
        <p:txBody>
          <a:bodyPr wrap="square">
            <a:spAutoFit/>
          </a:bodyPr>
          <a:lstStyle/>
          <a:p>
            <a:pPr algn="ctr">
              <a:spcBef>
                <a:spcPts val="300"/>
              </a:spcBef>
              <a:spcAft>
                <a:spcPts val="300"/>
              </a:spcAft>
              <a:buClr>
                <a:srgbClr val="0070C0"/>
              </a:buClr>
            </a:pPr>
            <a:r>
              <a:rPr lang="fr-FR" sz="2000" b="1" dirty="0" smtClean="0">
                <a:solidFill>
                  <a:srgbClr val="002060"/>
                </a:solidFill>
                <a:latin typeface="Segaon Soft Medium" panose="020F0603030302020204" pitchFamily="34" charset="0"/>
                <a:ea typeface="Calibri" panose="020F0502020204030204" pitchFamily="34" charset="0"/>
                <a:cs typeface="Times New Roman" panose="02020603050405020304" pitchFamily="18" charset="0"/>
              </a:rPr>
              <a:t>II</a:t>
            </a:r>
            <a:r>
              <a:rPr lang="fr-FR" sz="2000" b="1" dirty="0">
                <a:solidFill>
                  <a:srgbClr val="002060"/>
                </a:solidFill>
                <a:latin typeface="Segaon Soft Medium" panose="020F0603030302020204" pitchFamily="34" charset="0"/>
                <a:ea typeface="Calibri" panose="020F0502020204030204" pitchFamily="34" charset="0"/>
                <a:cs typeface="Times New Roman" panose="02020603050405020304" pitchFamily="18" charset="0"/>
              </a:rPr>
              <a:t>. PRINCIPAUX DÉFIS ET PROBLÈMES DU MILIEU MARITIME PORTUAIRE</a:t>
            </a:r>
            <a:endParaRPr lang="fr-FR" sz="2000" b="1" dirty="0">
              <a:solidFill>
                <a:srgbClr val="7030A0"/>
              </a:solidFill>
              <a:latin typeface="Segaon Soft Medium" panose="020F0603030302020204" pitchFamily="34" charset="0"/>
            </a:endParaRPr>
          </a:p>
        </p:txBody>
      </p:sp>
      <p:sp>
        <p:nvSpPr>
          <p:cNvPr id="9" name="Rectangle 2"/>
          <p:cNvSpPr>
            <a:spLocks noChangeArrowheads="1"/>
          </p:cNvSpPr>
          <p:nvPr/>
        </p:nvSpPr>
        <p:spPr bwMode="auto">
          <a:xfrm>
            <a:off x="1705567" y="1251236"/>
            <a:ext cx="8710642" cy="152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lgn="just">
              <a:buFont typeface="Wingdings" panose="05000000000000000000" pitchFamily="2" charset="2"/>
              <a:buChar char="q"/>
            </a:pPr>
            <a:r>
              <a:rPr kumimoji="0" lang="fr-FR" altLang="fr-FR" sz="1400" b="1" i="0" u="none" strike="noStrike" cap="none" normalizeH="0" baseline="0" dirty="0">
                <a:ln>
                  <a:noFill/>
                </a:ln>
                <a:solidFill>
                  <a:srgbClr val="FF0000"/>
                </a:solidFill>
                <a:effectLst/>
                <a:latin typeface="Segaon Soft Medium" panose="020F0603030302020204" pitchFamily="34" charset="0"/>
              </a:rPr>
              <a:t>La présence des épaves de navires : </a:t>
            </a:r>
            <a:r>
              <a:rPr kumimoji="0" lang="fr-FR" altLang="fr-FR" sz="1400" i="0" u="none" strike="noStrike" cap="none" normalizeH="0" baseline="0" dirty="0">
                <a:ln>
                  <a:noFill/>
                </a:ln>
                <a:solidFill>
                  <a:schemeClr val="tx1"/>
                </a:solidFill>
                <a:effectLst/>
                <a:latin typeface="Segaon Soft Medium" panose="020F0603030302020204" pitchFamily="34" charset="0"/>
              </a:rPr>
              <a:t>le</a:t>
            </a:r>
            <a:r>
              <a:rPr kumimoji="0" lang="fr-FR" altLang="fr-FR" sz="1400" i="0" u="none" strike="noStrike" cap="none" normalizeH="0" dirty="0">
                <a:ln>
                  <a:noFill/>
                </a:ln>
                <a:solidFill>
                  <a:schemeClr val="tx1"/>
                </a:solidFill>
                <a:effectLst/>
                <a:latin typeface="Segaon Soft Medium" panose="020F0603030302020204" pitchFamily="34" charset="0"/>
              </a:rPr>
              <a:t> Port de Douala </a:t>
            </a:r>
            <a:r>
              <a:rPr lang="fr-FR" altLang="fr-FR" sz="1400" dirty="0" smtClean="0">
                <a:latin typeface="Segaon Soft Medium" panose="020F0603030302020204" pitchFamily="34" charset="0"/>
              </a:rPr>
              <a:t>a depuis quelques années </a:t>
            </a:r>
            <a:r>
              <a:rPr kumimoji="0" lang="fr-FR" altLang="fr-FR" sz="1400" i="0" u="none" strike="noStrike" cap="none" normalizeH="0" dirty="0" smtClean="0">
                <a:ln>
                  <a:noFill/>
                </a:ln>
                <a:solidFill>
                  <a:schemeClr val="tx1"/>
                </a:solidFill>
                <a:effectLst/>
                <a:latin typeface="Segaon Soft Medium" panose="020F0603030302020204" pitchFamily="34" charset="0"/>
              </a:rPr>
              <a:t>fait </a:t>
            </a:r>
            <a:r>
              <a:rPr kumimoji="0" lang="fr-FR" altLang="fr-FR" sz="1400" i="0" u="none" strike="noStrike" cap="none" normalizeH="0" dirty="0">
                <a:ln>
                  <a:noFill/>
                </a:ln>
                <a:solidFill>
                  <a:schemeClr val="tx1"/>
                </a:solidFill>
                <a:effectLst/>
                <a:latin typeface="Segaon Soft Medium" panose="020F0603030302020204" pitchFamily="34" charset="0"/>
              </a:rPr>
              <a:t>face à un encombrement de ses plans d’eau par la présence d’épaves de navires. </a:t>
            </a:r>
          </a:p>
          <a:p>
            <a:pPr algn="just"/>
            <a:endParaRPr lang="fr-FR" altLang="fr-FR" sz="900" dirty="0">
              <a:latin typeface="Segaon Soft Medium" panose="020F0603030302020204" pitchFamily="34" charset="0"/>
            </a:endParaRPr>
          </a:p>
          <a:p>
            <a:pPr marL="285750" indent="-285750" algn="just">
              <a:buFont typeface="Courier New" panose="02070309020205020404" pitchFamily="49" charset="0"/>
              <a:buChar char="o"/>
            </a:pPr>
            <a:r>
              <a:rPr kumimoji="0" lang="fr-FR" altLang="fr-FR" sz="1400" i="0" u="none" strike="noStrike" cap="none" normalizeH="0" dirty="0" smtClean="0">
                <a:ln>
                  <a:noFill/>
                </a:ln>
                <a:solidFill>
                  <a:schemeClr val="tx1"/>
                </a:solidFill>
                <a:effectLst/>
                <a:latin typeface="Segaon Soft Medium" panose="020F0603030302020204" pitchFamily="34" charset="0"/>
              </a:rPr>
              <a:t>La présence de ces épaves dans les plans d’eau constitue une entrave </a:t>
            </a:r>
            <a:r>
              <a:rPr kumimoji="0" lang="fr-FR" altLang="fr-FR" sz="1400" i="0" u="none" strike="noStrike" cap="none" normalizeH="0" dirty="0">
                <a:ln>
                  <a:noFill/>
                </a:ln>
                <a:solidFill>
                  <a:schemeClr val="tx1"/>
                </a:solidFill>
                <a:effectLst/>
                <a:latin typeface="Segaon Soft Medium" panose="020F0603030302020204" pitchFamily="34" charset="0"/>
              </a:rPr>
              <a:t>à la </a:t>
            </a:r>
            <a:r>
              <a:rPr kumimoji="0" lang="fr-FR" altLang="fr-FR" sz="1400" i="0" u="none" strike="noStrike" cap="none" normalizeH="0" dirty="0" smtClean="0">
                <a:ln>
                  <a:noFill/>
                </a:ln>
                <a:solidFill>
                  <a:schemeClr val="tx1"/>
                </a:solidFill>
                <a:effectLst/>
                <a:latin typeface="Segaon Soft Medium" panose="020F0603030302020204" pitchFamily="34" charset="0"/>
              </a:rPr>
              <a:t>navigation ;</a:t>
            </a:r>
          </a:p>
          <a:p>
            <a:pPr marL="285750" indent="-285750" algn="just">
              <a:buFont typeface="Courier New" panose="02070309020205020404" pitchFamily="49" charset="0"/>
              <a:buChar char="o"/>
            </a:pPr>
            <a:r>
              <a:rPr lang="fr-FR" altLang="fr-FR" sz="1400" dirty="0" smtClean="0">
                <a:latin typeface="Segaon Soft Medium" panose="020F0603030302020204" pitchFamily="34" charset="0"/>
              </a:rPr>
              <a:t>Aussi, </a:t>
            </a:r>
            <a:r>
              <a:rPr kumimoji="0" lang="fr-FR" altLang="fr-FR" sz="1400" i="0" u="none" strike="noStrike" cap="none" normalizeH="0" dirty="0" smtClean="0">
                <a:ln>
                  <a:noFill/>
                </a:ln>
                <a:solidFill>
                  <a:schemeClr val="tx1"/>
                </a:solidFill>
                <a:effectLst/>
                <a:latin typeface="Segaon Soft Medium" panose="020F0603030302020204" pitchFamily="34" charset="0"/>
              </a:rPr>
              <a:t>les </a:t>
            </a:r>
            <a:r>
              <a:rPr kumimoji="0" lang="fr-FR" altLang="fr-FR" sz="1400" i="0" u="none" strike="noStrike" cap="none" normalizeH="0" dirty="0">
                <a:ln>
                  <a:noFill/>
                </a:ln>
                <a:solidFill>
                  <a:schemeClr val="tx1"/>
                </a:solidFill>
                <a:effectLst/>
                <a:latin typeface="Segaon Soft Medium" panose="020F0603030302020204" pitchFamily="34" charset="0"/>
              </a:rPr>
              <a:t>éléments </a:t>
            </a:r>
            <a:r>
              <a:rPr kumimoji="0" lang="fr-FR" altLang="fr-FR" sz="1400" i="0" u="none" strike="noStrike" cap="none" normalizeH="0" dirty="0" smtClean="0">
                <a:ln>
                  <a:noFill/>
                </a:ln>
                <a:solidFill>
                  <a:schemeClr val="tx1"/>
                </a:solidFill>
                <a:effectLst/>
                <a:latin typeface="Segaon Soft Medium" panose="020F0603030302020204" pitchFamily="34" charset="0"/>
              </a:rPr>
              <a:t>contenus dans les épaves (</a:t>
            </a:r>
            <a:r>
              <a:rPr lang="fr-FR" sz="1400" dirty="0" smtClean="0">
                <a:solidFill>
                  <a:srgbClr val="002060"/>
                </a:solidFill>
                <a:latin typeface="Segaon Soft Medium" panose="020F0603030302020204" pitchFamily="34" charset="0"/>
                <a:ea typeface="Microsoft YaHei" panose="020B0503020204020204" pitchFamily="34" charset="-122"/>
              </a:rPr>
              <a:t>matériaux </a:t>
            </a:r>
            <a:r>
              <a:rPr lang="fr-FR" sz="1400" dirty="0">
                <a:solidFill>
                  <a:srgbClr val="002060"/>
                </a:solidFill>
                <a:latin typeface="Segaon Soft Medium" panose="020F0603030302020204" pitchFamily="34" charset="0"/>
                <a:ea typeface="Microsoft YaHei" panose="020B0503020204020204" pitchFamily="34" charset="-122"/>
              </a:rPr>
              <a:t>d’isolation thermique, combustibles lubrifiants, réfrigérants des compresseurs, azote pour chambres froides, etc) </a:t>
            </a:r>
            <a:r>
              <a:rPr lang="fr-FR" sz="1400" dirty="0" smtClean="0">
                <a:solidFill>
                  <a:srgbClr val="002060"/>
                </a:solidFill>
                <a:latin typeface="Segaon Soft Medium" panose="020F0603030302020204" pitchFamily="34" charset="0"/>
                <a:ea typeface="Microsoft YaHei" panose="020B0503020204020204" pitchFamily="34" charset="-122"/>
              </a:rPr>
              <a:t>contribuent à la pollution </a:t>
            </a:r>
            <a:r>
              <a:rPr lang="fr-FR" sz="1400" dirty="0">
                <a:solidFill>
                  <a:srgbClr val="002060"/>
                </a:solidFill>
                <a:latin typeface="Segaon Soft Medium" panose="020F0603030302020204" pitchFamily="34" charset="0"/>
                <a:ea typeface="Microsoft YaHei" panose="020B0503020204020204" pitchFamily="34" charset="-122"/>
              </a:rPr>
              <a:t>d</a:t>
            </a:r>
            <a:r>
              <a:rPr lang="fr-FR" sz="1400" dirty="0" smtClean="0">
                <a:solidFill>
                  <a:srgbClr val="002060"/>
                </a:solidFill>
                <a:latin typeface="Segaon Soft Medium" panose="020F0603030302020204" pitchFamily="34" charset="0"/>
                <a:ea typeface="Microsoft YaHei" panose="020B0503020204020204" pitchFamily="34" charset="-122"/>
              </a:rPr>
              <a:t>es </a:t>
            </a:r>
            <a:r>
              <a:rPr lang="fr-FR" sz="1400" dirty="0">
                <a:solidFill>
                  <a:srgbClr val="002060"/>
                </a:solidFill>
                <a:latin typeface="Segaon Soft Medium" panose="020F0603030302020204" pitchFamily="34" charset="0"/>
                <a:ea typeface="Microsoft YaHei" panose="020B0503020204020204" pitchFamily="34" charset="-122"/>
              </a:rPr>
              <a:t>eaux et affectent la biodiversité aquatique. </a:t>
            </a:r>
            <a:endParaRPr kumimoji="0" lang="fr-FR" altLang="fr-FR" sz="1400" i="0" u="none" strike="noStrike" cap="none" normalizeH="0" baseline="0" dirty="0">
              <a:ln>
                <a:noFill/>
              </a:ln>
              <a:solidFill>
                <a:schemeClr val="tx1"/>
              </a:solidFill>
              <a:effectLst/>
              <a:latin typeface="Segaon Soft Medium" panose="020F0603030302020204" pitchFamily="34" charset="0"/>
            </a:endParaRPr>
          </a:p>
        </p:txBody>
      </p:sp>
      <p:sp>
        <p:nvSpPr>
          <p:cNvPr id="26" name="Rectangle 2"/>
          <p:cNvSpPr>
            <a:spLocks noChangeArrowheads="1"/>
          </p:cNvSpPr>
          <p:nvPr/>
        </p:nvSpPr>
        <p:spPr bwMode="auto">
          <a:xfrm>
            <a:off x="4730319" y="6481595"/>
            <a:ext cx="351536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fr-FR" altLang="fr-FR" sz="1200" dirty="0">
                <a:solidFill>
                  <a:srgbClr val="FF0000"/>
                </a:solidFill>
                <a:latin typeface="Berlin Sans FB" panose="020E0602020502020306" pitchFamily="34" charset="0"/>
              </a:rPr>
              <a:t>Epaves de navires à la darse à pêche (2017)</a:t>
            </a:r>
            <a:endParaRPr kumimoji="0" lang="fr-FR" altLang="fr-FR" sz="1200" b="0" i="0" u="none" strike="noStrike" cap="none" normalizeH="0" baseline="0" dirty="0">
              <a:ln>
                <a:noFill/>
              </a:ln>
              <a:solidFill>
                <a:srgbClr val="FF0000"/>
              </a:solidFill>
              <a:effectLst/>
              <a:latin typeface="Berlin Sans FB" panose="020E0602020502020306" pitchFamily="34" charset="0"/>
            </a:endParaRPr>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593246" y="2251850"/>
            <a:ext cx="3743778" cy="4738271"/>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045014" y="2518752"/>
            <a:ext cx="3743778" cy="4204467"/>
          </a:xfrm>
          <a:prstGeom prst="rect">
            <a:avLst/>
          </a:prstGeom>
        </p:spPr>
      </p:pic>
    </p:spTree>
    <p:extLst>
      <p:ext uri="{BB962C8B-B14F-4D97-AF65-F5344CB8AC3E}">
        <p14:creationId xmlns:p14="http://schemas.microsoft.com/office/powerpoint/2010/main" val="4090391181"/>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899</TotalTime>
  <Words>2687</Words>
  <Application>Microsoft Office PowerPoint</Application>
  <PresentationFormat>Grand écran</PresentationFormat>
  <Paragraphs>233</Paragraphs>
  <Slides>23</Slides>
  <Notes>19</Notes>
  <HiddenSlides>0</HiddenSlides>
  <MMClips>0</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23</vt:i4>
      </vt:variant>
    </vt:vector>
  </HeadingPairs>
  <TitlesOfParts>
    <vt:vector size="37" baseType="lpstr">
      <vt:lpstr>Microsoft YaHei</vt:lpstr>
      <vt:lpstr>PMingLiU-ExtB</vt:lpstr>
      <vt:lpstr>Arial</vt:lpstr>
      <vt:lpstr>Berlin Sans FB</vt:lpstr>
      <vt:lpstr>Calibri</vt:lpstr>
      <vt:lpstr>Calibri Light</vt:lpstr>
      <vt:lpstr>Consolas</vt:lpstr>
      <vt:lpstr>Courier New</vt:lpstr>
      <vt:lpstr>等线</vt:lpstr>
      <vt:lpstr>Segaon Soft</vt:lpstr>
      <vt:lpstr>Segaon Soft Medium</vt:lpstr>
      <vt:lpstr>Times New Roman</vt:lpstr>
      <vt:lpstr>Wingdings</vt:lpstr>
      <vt:lpstr>Thème Office</vt:lpstr>
      <vt:lpst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MOANONO Patrick Georges Thiery</dc:creator>
  <cp:lastModifiedBy>PADLAP</cp:lastModifiedBy>
  <cp:revision>109</cp:revision>
  <dcterms:created xsi:type="dcterms:W3CDTF">2025-07-04T17:01:30Z</dcterms:created>
  <dcterms:modified xsi:type="dcterms:W3CDTF">2025-07-10T10:13:18Z</dcterms:modified>
</cp:coreProperties>
</file>