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9" r:id="rId2"/>
    <p:sldId id="259" r:id="rId3"/>
    <p:sldId id="263" r:id="rId4"/>
    <p:sldId id="264" r:id="rId5"/>
    <p:sldId id="265" r:id="rId6"/>
    <p:sldId id="256" r:id="rId7"/>
    <p:sldId id="260" r:id="rId8"/>
    <p:sldId id="261"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CECEC"/>
    <a:srgbClr val="F9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58"/>
  </p:normalViewPr>
  <p:slideViewPr>
    <p:cSldViewPr snapToGrid="0">
      <p:cViewPr varScale="1">
        <p:scale>
          <a:sx n="115" d="100"/>
          <a:sy n="115" d="100"/>
        </p:scale>
        <p:origin x="71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674EE-C981-481A-AC71-4733F5EB79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9596D36-4097-4B7A-8D2A-E2E2FE212149}">
      <dgm:prSet/>
      <dgm:spPr/>
      <dgm:t>
        <a:bodyPr/>
        <a:lstStyle/>
        <a:p>
          <a:pPr>
            <a:lnSpc>
              <a:spcPct val="100000"/>
            </a:lnSpc>
          </a:pPr>
          <a:r>
            <a:rPr lang="en-US">
              <a:latin typeface="Arial"/>
              <a:cs typeface="Arial"/>
            </a:rPr>
            <a:t>Policy-oriented outcomes from governments</a:t>
          </a:r>
        </a:p>
      </dgm:t>
    </dgm:pt>
    <dgm:pt modelId="{D76EB0FA-FB6B-4522-B726-3139A06CB88B}" type="parTrans" cxnId="{94DDD101-D368-4339-A23C-60778C351393}">
      <dgm:prSet/>
      <dgm:spPr/>
      <dgm:t>
        <a:bodyPr/>
        <a:lstStyle/>
        <a:p>
          <a:endParaRPr lang="en-US"/>
        </a:p>
      </dgm:t>
    </dgm:pt>
    <dgm:pt modelId="{98A5BCBC-925B-4CE1-87C4-2030717B5B0F}" type="sibTrans" cxnId="{94DDD101-D368-4339-A23C-60778C351393}">
      <dgm:prSet/>
      <dgm:spPr/>
      <dgm:t>
        <a:bodyPr/>
        <a:lstStyle/>
        <a:p>
          <a:endParaRPr lang="en-US"/>
        </a:p>
      </dgm:t>
    </dgm:pt>
    <dgm:pt modelId="{48F804C5-9C3D-452F-87A6-C9D9954D4A1A}">
      <dgm:prSet/>
      <dgm:spPr/>
      <dgm:t>
        <a:bodyPr/>
        <a:lstStyle/>
        <a:p>
          <a:pPr>
            <a:lnSpc>
              <a:spcPct val="100000"/>
            </a:lnSpc>
          </a:pPr>
          <a:r>
            <a:rPr lang="en-US" dirty="0">
              <a:latin typeface="Arial"/>
              <a:cs typeface="Arial"/>
            </a:rPr>
            <a:t>Outcomes that are “globally significant”, typically in areas that are underserved by marine philanthropy</a:t>
          </a:r>
        </a:p>
      </dgm:t>
    </dgm:pt>
    <dgm:pt modelId="{3EE6006E-DE9E-491D-9D9E-48039FF24DDD}" type="parTrans" cxnId="{DC672F40-302F-4522-8BF2-403FA0F8CBC9}">
      <dgm:prSet/>
      <dgm:spPr/>
      <dgm:t>
        <a:bodyPr/>
        <a:lstStyle/>
        <a:p>
          <a:endParaRPr lang="en-US"/>
        </a:p>
      </dgm:t>
    </dgm:pt>
    <dgm:pt modelId="{D94DE8EE-3208-4787-80E5-C2431D9AF318}" type="sibTrans" cxnId="{DC672F40-302F-4522-8BF2-403FA0F8CBC9}">
      <dgm:prSet/>
      <dgm:spPr/>
      <dgm:t>
        <a:bodyPr/>
        <a:lstStyle/>
        <a:p>
          <a:endParaRPr lang="en-US"/>
        </a:p>
      </dgm:t>
    </dgm:pt>
    <dgm:pt modelId="{9E6A7282-0354-4AD5-8017-17B249D8FDE9}">
      <dgm:prSet/>
      <dgm:spPr/>
      <dgm:t>
        <a:bodyPr/>
        <a:lstStyle/>
        <a:p>
          <a:pPr>
            <a:lnSpc>
              <a:spcPct val="100000"/>
            </a:lnSpc>
          </a:pPr>
          <a:r>
            <a:rPr lang="en-US">
              <a:latin typeface="Arial"/>
              <a:cs typeface="Arial"/>
            </a:rPr>
            <a:t>Non-governmental organization actions across the globe, currently in over 100  countries</a:t>
          </a:r>
        </a:p>
      </dgm:t>
    </dgm:pt>
    <dgm:pt modelId="{E912A1EA-43EB-42C5-879A-9711DF896401}" type="parTrans" cxnId="{30374E1D-5DA3-4EF2-B252-8027478DCE29}">
      <dgm:prSet/>
      <dgm:spPr/>
      <dgm:t>
        <a:bodyPr/>
        <a:lstStyle/>
        <a:p>
          <a:endParaRPr lang="en-US"/>
        </a:p>
      </dgm:t>
    </dgm:pt>
    <dgm:pt modelId="{4145FA2F-3C3A-4957-A4B4-5856AC357DFC}" type="sibTrans" cxnId="{30374E1D-5DA3-4EF2-B252-8027478DCE29}">
      <dgm:prSet/>
      <dgm:spPr/>
      <dgm:t>
        <a:bodyPr/>
        <a:lstStyle/>
        <a:p>
          <a:endParaRPr lang="en-US"/>
        </a:p>
      </dgm:t>
    </dgm:pt>
    <dgm:pt modelId="{98190952-05F3-4B68-BF51-D06F5095338A}" type="pres">
      <dgm:prSet presAssocID="{35D674EE-C981-481A-AC71-4733F5EB79F2}" presName="root" presStyleCnt="0">
        <dgm:presLayoutVars>
          <dgm:dir/>
          <dgm:resizeHandles val="exact"/>
        </dgm:presLayoutVars>
      </dgm:prSet>
      <dgm:spPr/>
    </dgm:pt>
    <dgm:pt modelId="{35DF8075-E379-44DA-B067-0F8B40FF4590}" type="pres">
      <dgm:prSet presAssocID="{09596D36-4097-4B7A-8D2A-E2E2FE212149}" presName="compNode" presStyleCnt="0"/>
      <dgm:spPr/>
    </dgm:pt>
    <dgm:pt modelId="{3667649D-1D7C-4D90-8A99-52E77AAC3FC5}" type="pres">
      <dgm:prSet presAssocID="{09596D36-4097-4B7A-8D2A-E2E2FE212149}" presName="bgRect" presStyleLbl="bgShp" presStyleIdx="0" presStyleCnt="3"/>
      <dgm:spPr>
        <a:solidFill>
          <a:schemeClr val="accent1">
            <a:lumMod val="75000"/>
          </a:schemeClr>
        </a:solidFill>
      </dgm:spPr>
    </dgm:pt>
    <dgm:pt modelId="{2DC08681-B217-45A4-ACA5-29758F501562}" type="pres">
      <dgm:prSet presAssocID="{09596D36-4097-4B7A-8D2A-E2E2FE21214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4182A26A-2D9F-4136-B03D-89E79BEACF5C}" type="pres">
      <dgm:prSet presAssocID="{09596D36-4097-4B7A-8D2A-E2E2FE212149}" presName="spaceRect" presStyleCnt="0"/>
      <dgm:spPr/>
    </dgm:pt>
    <dgm:pt modelId="{10BE1710-C010-49A4-9EDF-402312CAC0A2}" type="pres">
      <dgm:prSet presAssocID="{09596D36-4097-4B7A-8D2A-E2E2FE212149}" presName="parTx" presStyleLbl="revTx" presStyleIdx="0" presStyleCnt="3">
        <dgm:presLayoutVars>
          <dgm:chMax val="0"/>
          <dgm:chPref val="0"/>
        </dgm:presLayoutVars>
      </dgm:prSet>
      <dgm:spPr/>
    </dgm:pt>
    <dgm:pt modelId="{708C2F13-981D-4CC7-8D80-2A5A1D7865D8}" type="pres">
      <dgm:prSet presAssocID="{98A5BCBC-925B-4CE1-87C4-2030717B5B0F}" presName="sibTrans" presStyleCnt="0"/>
      <dgm:spPr/>
    </dgm:pt>
    <dgm:pt modelId="{4BD8AE91-B123-4D3F-A5B0-B7131E813830}" type="pres">
      <dgm:prSet presAssocID="{48F804C5-9C3D-452F-87A6-C9D9954D4A1A}" presName="compNode" presStyleCnt="0"/>
      <dgm:spPr/>
    </dgm:pt>
    <dgm:pt modelId="{1ED92811-171B-48DC-9FF7-FCE98B42FFD1}" type="pres">
      <dgm:prSet presAssocID="{48F804C5-9C3D-452F-87A6-C9D9954D4A1A}" presName="bgRect" presStyleLbl="bgShp" presStyleIdx="1" presStyleCnt="3"/>
      <dgm:spPr>
        <a:solidFill>
          <a:schemeClr val="accent4">
            <a:lumMod val="75000"/>
          </a:schemeClr>
        </a:solidFill>
      </dgm:spPr>
    </dgm:pt>
    <dgm:pt modelId="{932DC442-5D31-4312-B2AB-2402366DC200}" type="pres">
      <dgm:prSet presAssocID="{48F804C5-9C3D-452F-87A6-C9D9954D4A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ell"/>
        </a:ext>
      </dgm:extLst>
    </dgm:pt>
    <dgm:pt modelId="{9F2E5A1F-EA0A-495E-AB3A-164AD1355588}" type="pres">
      <dgm:prSet presAssocID="{48F804C5-9C3D-452F-87A6-C9D9954D4A1A}" presName="spaceRect" presStyleCnt="0"/>
      <dgm:spPr/>
    </dgm:pt>
    <dgm:pt modelId="{9BC727F5-42FF-4809-B77A-5AC186B1AE70}" type="pres">
      <dgm:prSet presAssocID="{48F804C5-9C3D-452F-87A6-C9D9954D4A1A}" presName="parTx" presStyleLbl="revTx" presStyleIdx="1" presStyleCnt="3">
        <dgm:presLayoutVars>
          <dgm:chMax val="0"/>
          <dgm:chPref val="0"/>
        </dgm:presLayoutVars>
      </dgm:prSet>
      <dgm:spPr/>
    </dgm:pt>
    <dgm:pt modelId="{38D20D37-CFB5-45BC-8CC5-60AA5CC6DF34}" type="pres">
      <dgm:prSet presAssocID="{D94DE8EE-3208-4787-80E5-C2431D9AF318}" presName="sibTrans" presStyleCnt="0"/>
      <dgm:spPr/>
    </dgm:pt>
    <dgm:pt modelId="{E13F3BDA-FD44-402D-946F-9B39FD62A574}" type="pres">
      <dgm:prSet presAssocID="{9E6A7282-0354-4AD5-8017-17B249D8FDE9}" presName="compNode" presStyleCnt="0"/>
      <dgm:spPr/>
    </dgm:pt>
    <dgm:pt modelId="{8E5651E5-AAA8-4386-A73E-6762A5851DDD}" type="pres">
      <dgm:prSet presAssocID="{9E6A7282-0354-4AD5-8017-17B249D8FDE9}" presName="bgRect" presStyleLbl="bgShp" presStyleIdx="2" presStyleCnt="3"/>
      <dgm:spPr>
        <a:solidFill>
          <a:schemeClr val="accent3">
            <a:lumMod val="75000"/>
          </a:schemeClr>
        </a:solidFill>
      </dgm:spPr>
    </dgm:pt>
    <dgm:pt modelId="{3BAD1D12-5479-406F-8093-B6DE0296B058}" type="pres">
      <dgm:prSet presAssocID="{9E6A7282-0354-4AD5-8017-17B249D8FD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51B954A5-79CB-450F-AC90-66398DE0C255}" type="pres">
      <dgm:prSet presAssocID="{9E6A7282-0354-4AD5-8017-17B249D8FDE9}" presName="spaceRect" presStyleCnt="0"/>
      <dgm:spPr/>
    </dgm:pt>
    <dgm:pt modelId="{9200C730-8E1F-4799-98CA-A47404AC343B}" type="pres">
      <dgm:prSet presAssocID="{9E6A7282-0354-4AD5-8017-17B249D8FDE9}" presName="parTx" presStyleLbl="revTx" presStyleIdx="2" presStyleCnt="3">
        <dgm:presLayoutVars>
          <dgm:chMax val="0"/>
          <dgm:chPref val="0"/>
        </dgm:presLayoutVars>
      </dgm:prSet>
      <dgm:spPr/>
    </dgm:pt>
  </dgm:ptLst>
  <dgm:cxnLst>
    <dgm:cxn modelId="{94DDD101-D368-4339-A23C-60778C351393}" srcId="{35D674EE-C981-481A-AC71-4733F5EB79F2}" destId="{09596D36-4097-4B7A-8D2A-E2E2FE212149}" srcOrd="0" destOrd="0" parTransId="{D76EB0FA-FB6B-4522-B726-3139A06CB88B}" sibTransId="{98A5BCBC-925B-4CE1-87C4-2030717B5B0F}"/>
    <dgm:cxn modelId="{30374E1D-5DA3-4EF2-B252-8027478DCE29}" srcId="{35D674EE-C981-481A-AC71-4733F5EB79F2}" destId="{9E6A7282-0354-4AD5-8017-17B249D8FDE9}" srcOrd="2" destOrd="0" parTransId="{E912A1EA-43EB-42C5-879A-9711DF896401}" sibTransId="{4145FA2F-3C3A-4957-A4B4-5856AC357DFC}"/>
    <dgm:cxn modelId="{44C29128-730D-45CD-B965-048A1F0A829F}" type="presOf" srcId="{09596D36-4097-4B7A-8D2A-E2E2FE212149}" destId="{10BE1710-C010-49A4-9EDF-402312CAC0A2}" srcOrd="0" destOrd="0" presId="urn:microsoft.com/office/officeart/2018/2/layout/IconVerticalSolidList"/>
    <dgm:cxn modelId="{DC672F40-302F-4522-8BF2-403FA0F8CBC9}" srcId="{35D674EE-C981-481A-AC71-4733F5EB79F2}" destId="{48F804C5-9C3D-452F-87A6-C9D9954D4A1A}" srcOrd="1" destOrd="0" parTransId="{3EE6006E-DE9E-491D-9D9E-48039FF24DDD}" sibTransId="{D94DE8EE-3208-4787-80E5-C2431D9AF318}"/>
    <dgm:cxn modelId="{6B906489-AD3C-4B70-A81C-6DDFAC7F24EE}" type="presOf" srcId="{35D674EE-C981-481A-AC71-4733F5EB79F2}" destId="{98190952-05F3-4B68-BF51-D06F5095338A}" srcOrd="0" destOrd="0" presId="urn:microsoft.com/office/officeart/2018/2/layout/IconVerticalSolidList"/>
    <dgm:cxn modelId="{D635B9A9-BBD3-468D-8018-933B7B4B2AF5}" type="presOf" srcId="{48F804C5-9C3D-452F-87A6-C9D9954D4A1A}" destId="{9BC727F5-42FF-4809-B77A-5AC186B1AE70}" srcOrd="0" destOrd="0" presId="urn:microsoft.com/office/officeart/2018/2/layout/IconVerticalSolidList"/>
    <dgm:cxn modelId="{ABD77BC4-89C2-4915-A90F-D15D7BD4176B}" type="presOf" srcId="{9E6A7282-0354-4AD5-8017-17B249D8FDE9}" destId="{9200C730-8E1F-4799-98CA-A47404AC343B}" srcOrd="0" destOrd="0" presId="urn:microsoft.com/office/officeart/2018/2/layout/IconVerticalSolidList"/>
    <dgm:cxn modelId="{F777B8EB-BE66-4D4E-9404-96D5AE048A5C}" type="presParOf" srcId="{98190952-05F3-4B68-BF51-D06F5095338A}" destId="{35DF8075-E379-44DA-B067-0F8B40FF4590}" srcOrd="0" destOrd="0" presId="urn:microsoft.com/office/officeart/2018/2/layout/IconVerticalSolidList"/>
    <dgm:cxn modelId="{D9B2C350-B4DC-46CB-82B5-C5B6AF48201D}" type="presParOf" srcId="{35DF8075-E379-44DA-B067-0F8B40FF4590}" destId="{3667649D-1D7C-4D90-8A99-52E77AAC3FC5}" srcOrd="0" destOrd="0" presId="urn:microsoft.com/office/officeart/2018/2/layout/IconVerticalSolidList"/>
    <dgm:cxn modelId="{FBDEBD77-9B6B-4404-8052-56F7868EE37D}" type="presParOf" srcId="{35DF8075-E379-44DA-B067-0F8B40FF4590}" destId="{2DC08681-B217-45A4-ACA5-29758F501562}" srcOrd="1" destOrd="0" presId="urn:microsoft.com/office/officeart/2018/2/layout/IconVerticalSolidList"/>
    <dgm:cxn modelId="{636865BC-54A9-4DAE-9835-E13209626240}" type="presParOf" srcId="{35DF8075-E379-44DA-B067-0F8B40FF4590}" destId="{4182A26A-2D9F-4136-B03D-89E79BEACF5C}" srcOrd="2" destOrd="0" presId="urn:microsoft.com/office/officeart/2018/2/layout/IconVerticalSolidList"/>
    <dgm:cxn modelId="{A29558E2-C614-46E7-B052-60D5657A3DB9}" type="presParOf" srcId="{35DF8075-E379-44DA-B067-0F8B40FF4590}" destId="{10BE1710-C010-49A4-9EDF-402312CAC0A2}" srcOrd="3" destOrd="0" presId="urn:microsoft.com/office/officeart/2018/2/layout/IconVerticalSolidList"/>
    <dgm:cxn modelId="{1ADF0AB5-463A-42C7-AAD7-DF6B5B3DB181}" type="presParOf" srcId="{98190952-05F3-4B68-BF51-D06F5095338A}" destId="{708C2F13-981D-4CC7-8D80-2A5A1D7865D8}" srcOrd="1" destOrd="0" presId="urn:microsoft.com/office/officeart/2018/2/layout/IconVerticalSolidList"/>
    <dgm:cxn modelId="{2F02032E-FB34-465A-B586-5A2A60EC96C1}" type="presParOf" srcId="{98190952-05F3-4B68-BF51-D06F5095338A}" destId="{4BD8AE91-B123-4D3F-A5B0-B7131E813830}" srcOrd="2" destOrd="0" presId="urn:microsoft.com/office/officeart/2018/2/layout/IconVerticalSolidList"/>
    <dgm:cxn modelId="{4F9984E2-A4DA-44CE-9668-141BA2976799}" type="presParOf" srcId="{4BD8AE91-B123-4D3F-A5B0-B7131E813830}" destId="{1ED92811-171B-48DC-9FF7-FCE98B42FFD1}" srcOrd="0" destOrd="0" presId="urn:microsoft.com/office/officeart/2018/2/layout/IconVerticalSolidList"/>
    <dgm:cxn modelId="{D02007CA-1FC9-4327-A7A6-02EFB9222508}" type="presParOf" srcId="{4BD8AE91-B123-4D3F-A5B0-B7131E813830}" destId="{932DC442-5D31-4312-B2AB-2402366DC200}" srcOrd="1" destOrd="0" presId="urn:microsoft.com/office/officeart/2018/2/layout/IconVerticalSolidList"/>
    <dgm:cxn modelId="{441EB794-B933-45D3-85A3-89C747DE8F0B}" type="presParOf" srcId="{4BD8AE91-B123-4D3F-A5B0-B7131E813830}" destId="{9F2E5A1F-EA0A-495E-AB3A-164AD1355588}" srcOrd="2" destOrd="0" presId="urn:microsoft.com/office/officeart/2018/2/layout/IconVerticalSolidList"/>
    <dgm:cxn modelId="{B9640103-6F77-499A-80E0-FA0EC344421C}" type="presParOf" srcId="{4BD8AE91-B123-4D3F-A5B0-B7131E813830}" destId="{9BC727F5-42FF-4809-B77A-5AC186B1AE70}" srcOrd="3" destOrd="0" presId="urn:microsoft.com/office/officeart/2018/2/layout/IconVerticalSolidList"/>
    <dgm:cxn modelId="{848C0FDD-B47B-4B80-BE41-DEAEB19CBB21}" type="presParOf" srcId="{98190952-05F3-4B68-BF51-D06F5095338A}" destId="{38D20D37-CFB5-45BC-8CC5-60AA5CC6DF34}" srcOrd="3" destOrd="0" presId="urn:microsoft.com/office/officeart/2018/2/layout/IconVerticalSolidList"/>
    <dgm:cxn modelId="{52352AD9-5A00-4572-AEDF-26AD75F7ED91}" type="presParOf" srcId="{98190952-05F3-4B68-BF51-D06F5095338A}" destId="{E13F3BDA-FD44-402D-946F-9B39FD62A574}" srcOrd="4" destOrd="0" presId="urn:microsoft.com/office/officeart/2018/2/layout/IconVerticalSolidList"/>
    <dgm:cxn modelId="{F42241A9-3348-4A83-B179-E07DDD5161CD}" type="presParOf" srcId="{E13F3BDA-FD44-402D-946F-9B39FD62A574}" destId="{8E5651E5-AAA8-4386-A73E-6762A5851DDD}" srcOrd="0" destOrd="0" presId="urn:microsoft.com/office/officeart/2018/2/layout/IconVerticalSolidList"/>
    <dgm:cxn modelId="{9087D1CB-9CC3-4B8A-9C3D-E133C8D4DC52}" type="presParOf" srcId="{E13F3BDA-FD44-402D-946F-9B39FD62A574}" destId="{3BAD1D12-5479-406F-8093-B6DE0296B058}" srcOrd="1" destOrd="0" presId="urn:microsoft.com/office/officeart/2018/2/layout/IconVerticalSolidList"/>
    <dgm:cxn modelId="{168E2CC8-7F9D-4457-84E8-DF82304AF42D}" type="presParOf" srcId="{E13F3BDA-FD44-402D-946F-9B39FD62A574}" destId="{51B954A5-79CB-450F-AC90-66398DE0C255}" srcOrd="2" destOrd="0" presId="urn:microsoft.com/office/officeart/2018/2/layout/IconVerticalSolidList"/>
    <dgm:cxn modelId="{5AB885D5-CAA2-414E-A94A-466FC6B8D50F}" type="presParOf" srcId="{E13F3BDA-FD44-402D-946F-9B39FD62A574}" destId="{9200C730-8E1F-4799-98CA-A47404AC343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68C37A-9104-4AE0-92AA-B5474759C61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71A10AF-884B-49FD-9D44-A39F198EC109}">
      <dgm:prSet/>
      <dgm:spPr/>
      <dgm:t>
        <a:bodyPr/>
        <a:lstStyle/>
        <a:p>
          <a:pPr>
            <a:lnSpc>
              <a:spcPct val="100000"/>
            </a:lnSpc>
          </a:pPr>
          <a:r>
            <a:rPr lang="en-US" dirty="0"/>
            <a:t>J</a:t>
          </a:r>
          <a:r>
            <a:rPr lang="en-US" dirty="0">
              <a:latin typeface="Arial"/>
              <a:cs typeface="Arial"/>
            </a:rPr>
            <a:t>oint 30x30 Funding Initiative</a:t>
          </a:r>
        </a:p>
      </dgm:t>
    </dgm:pt>
    <dgm:pt modelId="{6F6E3596-1894-4AA3-88F8-2A7D68BD6CB6}" type="parTrans" cxnId="{3897AB16-BDB3-4794-A742-A0CDFBD2239E}">
      <dgm:prSet/>
      <dgm:spPr/>
      <dgm:t>
        <a:bodyPr/>
        <a:lstStyle/>
        <a:p>
          <a:endParaRPr lang="en-US"/>
        </a:p>
      </dgm:t>
    </dgm:pt>
    <dgm:pt modelId="{11218ED1-D029-4B80-BCFA-338D0702D6AA}" type="sibTrans" cxnId="{3897AB16-BDB3-4794-A742-A0CDFBD2239E}">
      <dgm:prSet/>
      <dgm:spPr/>
      <dgm:t>
        <a:bodyPr/>
        <a:lstStyle/>
        <a:p>
          <a:endParaRPr lang="en-US"/>
        </a:p>
      </dgm:t>
    </dgm:pt>
    <dgm:pt modelId="{23D9D215-8304-4DD3-A225-2A54E21D20D2}">
      <dgm:prSet/>
      <dgm:spPr/>
      <dgm:t>
        <a:bodyPr/>
        <a:lstStyle/>
        <a:p>
          <a:pPr>
            <a:lnSpc>
              <a:spcPct val="100000"/>
            </a:lnSpc>
          </a:pPr>
          <a:r>
            <a:rPr lang="en-US" dirty="0">
              <a:latin typeface="Arial"/>
              <a:cs typeface="Arial"/>
            </a:rPr>
            <a:t>Ocean Resilience &amp; Climate Alliance</a:t>
          </a:r>
        </a:p>
      </dgm:t>
    </dgm:pt>
    <dgm:pt modelId="{AD144D91-423E-4AF8-B3A8-AB2B1B0BC3EB}" type="parTrans" cxnId="{468B79F2-3240-492B-96BF-AF03267901E9}">
      <dgm:prSet/>
      <dgm:spPr/>
      <dgm:t>
        <a:bodyPr/>
        <a:lstStyle/>
        <a:p>
          <a:endParaRPr lang="en-US"/>
        </a:p>
      </dgm:t>
    </dgm:pt>
    <dgm:pt modelId="{34C22C56-19EF-4E78-BA83-CB9A7484D089}" type="sibTrans" cxnId="{468B79F2-3240-492B-96BF-AF03267901E9}">
      <dgm:prSet/>
      <dgm:spPr/>
      <dgm:t>
        <a:bodyPr/>
        <a:lstStyle/>
        <a:p>
          <a:endParaRPr lang="en-US"/>
        </a:p>
      </dgm:t>
    </dgm:pt>
    <dgm:pt modelId="{B5B81505-574D-4BB7-9719-89C5CF6F40FA}">
      <dgm:prSet/>
      <dgm:spPr/>
      <dgm:t>
        <a:bodyPr/>
        <a:lstStyle/>
        <a:p>
          <a:pPr>
            <a:lnSpc>
              <a:spcPct val="100000"/>
            </a:lnSpc>
          </a:pPr>
          <a:r>
            <a:rPr lang="en-US" dirty="0">
              <a:latin typeface="Arial"/>
              <a:cs typeface="Arial"/>
            </a:rPr>
            <a:t>High Seas Pledge</a:t>
          </a:r>
        </a:p>
      </dgm:t>
    </dgm:pt>
    <dgm:pt modelId="{D319FB84-C3E6-4568-A46C-C01DD4809AC7}" type="parTrans" cxnId="{57497829-C252-4B4C-9DB8-FFF3DF799F30}">
      <dgm:prSet/>
      <dgm:spPr/>
      <dgm:t>
        <a:bodyPr/>
        <a:lstStyle/>
        <a:p>
          <a:endParaRPr lang="en-US"/>
        </a:p>
      </dgm:t>
    </dgm:pt>
    <dgm:pt modelId="{9DB27691-EA68-4163-88A6-C57719EA221B}" type="sibTrans" cxnId="{57497829-C252-4B4C-9DB8-FFF3DF799F30}">
      <dgm:prSet/>
      <dgm:spPr/>
      <dgm:t>
        <a:bodyPr/>
        <a:lstStyle/>
        <a:p>
          <a:endParaRPr lang="en-US"/>
        </a:p>
      </dgm:t>
    </dgm:pt>
    <dgm:pt modelId="{DECAD1A1-6A13-4799-A76F-7C12C34E4E4D}" type="pres">
      <dgm:prSet presAssocID="{DC68C37A-9104-4AE0-92AA-B5474759C61F}" presName="root" presStyleCnt="0">
        <dgm:presLayoutVars>
          <dgm:dir/>
          <dgm:resizeHandles val="exact"/>
        </dgm:presLayoutVars>
      </dgm:prSet>
      <dgm:spPr/>
    </dgm:pt>
    <dgm:pt modelId="{3D5ECF2F-388C-4BAF-9880-FD74846CD15D}" type="pres">
      <dgm:prSet presAssocID="{571A10AF-884B-49FD-9D44-A39F198EC109}" presName="compNode" presStyleCnt="0"/>
      <dgm:spPr/>
    </dgm:pt>
    <dgm:pt modelId="{62A09BCC-6B4C-4927-AF3D-18C2E9D0115B}" type="pres">
      <dgm:prSet presAssocID="{571A10AF-884B-49FD-9D44-A39F198EC109}" presName="bgRect" presStyleLbl="bgShp" presStyleIdx="0" presStyleCnt="3"/>
      <dgm:spPr/>
    </dgm:pt>
    <dgm:pt modelId="{D2F54006-A2AC-4A12-A466-B6C733317992}" type="pres">
      <dgm:prSet presAssocID="{571A10AF-884B-49FD-9D44-A39F198EC109}"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ve with solid fill"/>
        </a:ext>
      </dgm:extLst>
    </dgm:pt>
    <dgm:pt modelId="{155395BC-29E1-4B9F-95CF-8ECCFFB52321}" type="pres">
      <dgm:prSet presAssocID="{571A10AF-884B-49FD-9D44-A39F198EC109}" presName="spaceRect" presStyleCnt="0"/>
      <dgm:spPr/>
    </dgm:pt>
    <dgm:pt modelId="{C2E2E0C9-38F5-4196-9CFC-98BB7AE19A3B}" type="pres">
      <dgm:prSet presAssocID="{571A10AF-884B-49FD-9D44-A39F198EC109}" presName="parTx" presStyleLbl="revTx" presStyleIdx="0" presStyleCnt="3">
        <dgm:presLayoutVars>
          <dgm:chMax val="0"/>
          <dgm:chPref val="0"/>
        </dgm:presLayoutVars>
      </dgm:prSet>
      <dgm:spPr/>
    </dgm:pt>
    <dgm:pt modelId="{4BDC34B6-95BF-4EFE-BF20-9E0B70934212}" type="pres">
      <dgm:prSet presAssocID="{11218ED1-D029-4B80-BCFA-338D0702D6AA}" presName="sibTrans" presStyleCnt="0"/>
      <dgm:spPr/>
    </dgm:pt>
    <dgm:pt modelId="{1F385F83-C65A-4D62-84A3-A79D3F65366A}" type="pres">
      <dgm:prSet presAssocID="{23D9D215-8304-4DD3-A225-2A54E21D20D2}" presName="compNode" presStyleCnt="0"/>
      <dgm:spPr/>
    </dgm:pt>
    <dgm:pt modelId="{DD22605F-F7D0-4BDF-8294-08BC6578C693}" type="pres">
      <dgm:prSet presAssocID="{23D9D215-8304-4DD3-A225-2A54E21D20D2}" presName="bgRect" presStyleLbl="bgShp" presStyleIdx="1" presStyleCnt="3"/>
      <dgm:spPr/>
    </dgm:pt>
    <dgm:pt modelId="{0FF4D806-8155-49A9-BF27-A242403013B2}" type="pres">
      <dgm:prSet presAssocID="{23D9D215-8304-4DD3-A225-2A54E21D20D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8BFA789C-9D79-4BFA-83B3-A363C8E0898A}" type="pres">
      <dgm:prSet presAssocID="{23D9D215-8304-4DD3-A225-2A54E21D20D2}" presName="spaceRect" presStyleCnt="0"/>
      <dgm:spPr/>
    </dgm:pt>
    <dgm:pt modelId="{0B5748EE-35DA-4AE6-910A-BB9443CDCB04}" type="pres">
      <dgm:prSet presAssocID="{23D9D215-8304-4DD3-A225-2A54E21D20D2}" presName="parTx" presStyleLbl="revTx" presStyleIdx="1" presStyleCnt="3">
        <dgm:presLayoutVars>
          <dgm:chMax val="0"/>
          <dgm:chPref val="0"/>
        </dgm:presLayoutVars>
      </dgm:prSet>
      <dgm:spPr/>
    </dgm:pt>
    <dgm:pt modelId="{F8F2330A-E08D-4205-8510-2BECC2FE5AA1}" type="pres">
      <dgm:prSet presAssocID="{34C22C56-19EF-4E78-BA83-CB9A7484D089}" presName="sibTrans" presStyleCnt="0"/>
      <dgm:spPr/>
    </dgm:pt>
    <dgm:pt modelId="{610A3ED2-4D21-48F8-903A-769DE9143BAA}" type="pres">
      <dgm:prSet presAssocID="{B5B81505-574D-4BB7-9719-89C5CF6F40FA}" presName="compNode" presStyleCnt="0"/>
      <dgm:spPr/>
    </dgm:pt>
    <dgm:pt modelId="{B3B206AF-FF04-4F19-B9FD-DB1FAA9B47E8}" type="pres">
      <dgm:prSet presAssocID="{B5B81505-574D-4BB7-9719-89C5CF6F40FA}" presName="bgRect" presStyleLbl="bgShp" presStyleIdx="2" presStyleCnt="3"/>
      <dgm:spPr/>
    </dgm:pt>
    <dgm:pt modelId="{9077BC52-1622-4FD6-A609-AB974BB3BF65}" type="pres">
      <dgm:prSet presAssocID="{B5B81505-574D-4BB7-9719-89C5CF6F40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sh"/>
        </a:ext>
      </dgm:extLst>
    </dgm:pt>
    <dgm:pt modelId="{8D5F456F-CAFA-4928-96EF-AF72EA6A311B}" type="pres">
      <dgm:prSet presAssocID="{B5B81505-574D-4BB7-9719-89C5CF6F40FA}" presName="spaceRect" presStyleCnt="0"/>
      <dgm:spPr/>
    </dgm:pt>
    <dgm:pt modelId="{670D0C5F-2CAA-49A6-8E03-51C2BEE28F04}" type="pres">
      <dgm:prSet presAssocID="{B5B81505-574D-4BB7-9719-89C5CF6F40FA}" presName="parTx" presStyleLbl="revTx" presStyleIdx="2" presStyleCnt="3">
        <dgm:presLayoutVars>
          <dgm:chMax val="0"/>
          <dgm:chPref val="0"/>
        </dgm:presLayoutVars>
      </dgm:prSet>
      <dgm:spPr/>
    </dgm:pt>
  </dgm:ptLst>
  <dgm:cxnLst>
    <dgm:cxn modelId="{3897AB16-BDB3-4794-A742-A0CDFBD2239E}" srcId="{DC68C37A-9104-4AE0-92AA-B5474759C61F}" destId="{571A10AF-884B-49FD-9D44-A39F198EC109}" srcOrd="0" destOrd="0" parTransId="{6F6E3596-1894-4AA3-88F8-2A7D68BD6CB6}" sibTransId="{11218ED1-D029-4B80-BCFA-338D0702D6AA}"/>
    <dgm:cxn modelId="{57497829-C252-4B4C-9DB8-FFF3DF799F30}" srcId="{DC68C37A-9104-4AE0-92AA-B5474759C61F}" destId="{B5B81505-574D-4BB7-9719-89C5CF6F40FA}" srcOrd="2" destOrd="0" parTransId="{D319FB84-C3E6-4568-A46C-C01DD4809AC7}" sibTransId="{9DB27691-EA68-4163-88A6-C57719EA221B}"/>
    <dgm:cxn modelId="{05645A8A-D099-45BC-9FEE-43958E297D89}" type="presOf" srcId="{DC68C37A-9104-4AE0-92AA-B5474759C61F}" destId="{DECAD1A1-6A13-4799-A76F-7C12C34E4E4D}" srcOrd="0" destOrd="0" presId="urn:microsoft.com/office/officeart/2018/2/layout/IconVerticalSolidList"/>
    <dgm:cxn modelId="{A23155D0-CC02-4BE7-BE47-87ABAAC3D001}" type="presOf" srcId="{571A10AF-884B-49FD-9D44-A39F198EC109}" destId="{C2E2E0C9-38F5-4196-9CFC-98BB7AE19A3B}" srcOrd="0" destOrd="0" presId="urn:microsoft.com/office/officeart/2018/2/layout/IconVerticalSolidList"/>
    <dgm:cxn modelId="{8EA3DEDE-D928-4C85-9895-C023E4042F67}" type="presOf" srcId="{23D9D215-8304-4DD3-A225-2A54E21D20D2}" destId="{0B5748EE-35DA-4AE6-910A-BB9443CDCB04}" srcOrd="0" destOrd="0" presId="urn:microsoft.com/office/officeart/2018/2/layout/IconVerticalSolidList"/>
    <dgm:cxn modelId="{9327C7E4-76D0-4ED0-84BB-D025CD10CF22}" type="presOf" srcId="{B5B81505-574D-4BB7-9719-89C5CF6F40FA}" destId="{670D0C5F-2CAA-49A6-8E03-51C2BEE28F04}" srcOrd="0" destOrd="0" presId="urn:microsoft.com/office/officeart/2018/2/layout/IconVerticalSolidList"/>
    <dgm:cxn modelId="{468B79F2-3240-492B-96BF-AF03267901E9}" srcId="{DC68C37A-9104-4AE0-92AA-B5474759C61F}" destId="{23D9D215-8304-4DD3-A225-2A54E21D20D2}" srcOrd="1" destOrd="0" parTransId="{AD144D91-423E-4AF8-B3A8-AB2B1B0BC3EB}" sibTransId="{34C22C56-19EF-4E78-BA83-CB9A7484D089}"/>
    <dgm:cxn modelId="{B988596E-99A6-4864-8B2D-828A569A0840}" type="presParOf" srcId="{DECAD1A1-6A13-4799-A76F-7C12C34E4E4D}" destId="{3D5ECF2F-388C-4BAF-9880-FD74846CD15D}" srcOrd="0" destOrd="0" presId="urn:microsoft.com/office/officeart/2018/2/layout/IconVerticalSolidList"/>
    <dgm:cxn modelId="{2C675B28-F4CE-4B37-8257-28C0879D4228}" type="presParOf" srcId="{3D5ECF2F-388C-4BAF-9880-FD74846CD15D}" destId="{62A09BCC-6B4C-4927-AF3D-18C2E9D0115B}" srcOrd="0" destOrd="0" presId="urn:microsoft.com/office/officeart/2018/2/layout/IconVerticalSolidList"/>
    <dgm:cxn modelId="{4949C4AC-A00C-45FF-9E11-9C00ED99CB69}" type="presParOf" srcId="{3D5ECF2F-388C-4BAF-9880-FD74846CD15D}" destId="{D2F54006-A2AC-4A12-A466-B6C733317992}" srcOrd="1" destOrd="0" presId="urn:microsoft.com/office/officeart/2018/2/layout/IconVerticalSolidList"/>
    <dgm:cxn modelId="{44539BE0-CFD0-425F-B68A-43E88E7244B2}" type="presParOf" srcId="{3D5ECF2F-388C-4BAF-9880-FD74846CD15D}" destId="{155395BC-29E1-4B9F-95CF-8ECCFFB52321}" srcOrd="2" destOrd="0" presId="urn:microsoft.com/office/officeart/2018/2/layout/IconVerticalSolidList"/>
    <dgm:cxn modelId="{E5E0281C-03C6-48CC-9F5D-20AFCFF9C75E}" type="presParOf" srcId="{3D5ECF2F-388C-4BAF-9880-FD74846CD15D}" destId="{C2E2E0C9-38F5-4196-9CFC-98BB7AE19A3B}" srcOrd="3" destOrd="0" presId="urn:microsoft.com/office/officeart/2018/2/layout/IconVerticalSolidList"/>
    <dgm:cxn modelId="{D30A4E32-9DA1-4C26-8770-1D18CD9DE006}" type="presParOf" srcId="{DECAD1A1-6A13-4799-A76F-7C12C34E4E4D}" destId="{4BDC34B6-95BF-4EFE-BF20-9E0B70934212}" srcOrd="1" destOrd="0" presId="urn:microsoft.com/office/officeart/2018/2/layout/IconVerticalSolidList"/>
    <dgm:cxn modelId="{0F38CB42-6BBB-4E3C-8E87-E4FA191F115B}" type="presParOf" srcId="{DECAD1A1-6A13-4799-A76F-7C12C34E4E4D}" destId="{1F385F83-C65A-4D62-84A3-A79D3F65366A}" srcOrd="2" destOrd="0" presId="urn:microsoft.com/office/officeart/2018/2/layout/IconVerticalSolidList"/>
    <dgm:cxn modelId="{99F6AAD5-4F6B-471A-A072-C805C916180D}" type="presParOf" srcId="{1F385F83-C65A-4D62-84A3-A79D3F65366A}" destId="{DD22605F-F7D0-4BDF-8294-08BC6578C693}" srcOrd="0" destOrd="0" presId="urn:microsoft.com/office/officeart/2018/2/layout/IconVerticalSolidList"/>
    <dgm:cxn modelId="{7F86F976-6146-4AB0-84D2-07C6BCD17265}" type="presParOf" srcId="{1F385F83-C65A-4D62-84A3-A79D3F65366A}" destId="{0FF4D806-8155-49A9-BF27-A242403013B2}" srcOrd="1" destOrd="0" presId="urn:microsoft.com/office/officeart/2018/2/layout/IconVerticalSolidList"/>
    <dgm:cxn modelId="{F85228D3-9EF0-49CC-9B22-C8840477E5FE}" type="presParOf" srcId="{1F385F83-C65A-4D62-84A3-A79D3F65366A}" destId="{8BFA789C-9D79-4BFA-83B3-A363C8E0898A}" srcOrd="2" destOrd="0" presId="urn:microsoft.com/office/officeart/2018/2/layout/IconVerticalSolidList"/>
    <dgm:cxn modelId="{0569FA3B-9B72-4277-A99B-2D5DDAF0FE7D}" type="presParOf" srcId="{1F385F83-C65A-4D62-84A3-A79D3F65366A}" destId="{0B5748EE-35DA-4AE6-910A-BB9443CDCB04}" srcOrd="3" destOrd="0" presId="urn:microsoft.com/office/officeart/2018/2/layout/IconVerticalSolidList"/>
    <dgm:cxn modelId="{82B2DCA9-11EA-4456-BF28-3877767F7E17}" type="presParOf" srcId="{DECAD1A1-6A13-4799-A76F-7C12C34E4E4D}" destId="{F8F2330A-E08D-4205-8510-2BECC2FE5AA1}" srcOrd="3" destOrd="0" presId="urn:microsoft.com/office/officeart/2018/2/layout/IconVerticalSolidList"/>
    <dgm:cxn modelId="{F99AB37D-E7C5-478B-A0B3-48C5F79DF7BD}" type="presParOf" srcId="{DECAD1A1-6A13-4799-A76F-7C12C34E4E4D}" destId="{610A3ED2-4D21-48F8-903A-769DE9143BAA}" srcOrd="4" destOrd="0" presId="urn:microsoft.com/office/officeart/2018/2/layout/IconVerticalSolidList"/>
    <dgm:cxn modelId="{C1D05E4C-80EA-4F91-B03B-4B9D6C3D64FA}" type="presParOf" srcId="{610A3ED2-4D21-48F8-903A-769DE9143BAA}" destId="{B3B206AF-FF04-4F19-B9FD-DB1FAA9B47E8}" srcOrd="0" destOrd="0" presId="urn:microsoft.com/office/officeart/2018/2/layout/IconVerticalSolidList"/>
    <dgm:cxn modelId="{E2B40096-30F9-49C6-8FA7-7E0E6713DA23}" type="presParOf" srcId="{610A3ED2-4D21-48F8-903A-769DE9143BAA}" destId="{9077BC52-1622-4FD6-A609-AB974BB3BF65}" srcOrd="1" destOrd="0" presId="urn:microsoft.com/office/officeart/2018/2/layout/IconVerticalSolidList"/>
    <dgm:cxn modelId="{ACEE44F0-46E0-4B32-B50E-3CD83B085419}" type="presParOf" srcId="{610A3ED2-4D21-48F8-903A-769DE9143BAA}" destId="{8D5F456F-CAFA-4928-96EF-AF72EA6A311B}" srcOrd="2" destOrd="0" presId="urn:microsoft.com/office/officeart/2018/2/layout/IconVerticalSolidList"/>
    <dgm:cxn modelId="{01E2A3FD-5398-4DBE-B6CE-6B094598B5B9}" type="presParOf" srcId="{610A3ED2-4D21-48F8-903A-769DE9143BAA}" destId="{670D0C5F-2CAA-49A6-8E03-51C2BEE28F0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649D-1D7C-4D90-8A99-52E77AAC3FC5}">
      <dsp:nvSpPr>
        <dsp:cNvPr id="0" name=""/>
        <dsp:cNvSpPr/>
      </dsp:nvSpPr>
      <dsp:spPr>
        <a:xfrm>
          <a:off x="0" y="406"/>
          <a:ext cx="10508412" cy="952092"/>
        </a:xfrm>
        <a:prstGeom prst="roundRect">
          <a:avLst>
            <a:gd name="adj" fmla="val 1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2DC08681-B217-45A4-ACA5-29758F501562}">
      <dsp:nvSpPr>
        <dsp:cNvPr id="0" name=""/>
        <dsp:cNvSpPr/>
      </dsp:nvSpPr>
      <dsp:spPr>
        <a:xfrm>
          <a:off x="288008" y="214627"/>
          <a:ext cx="523650" cy="523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BE1710-C010-49A4-9EDF-402312CAC0A2}">
      <dsp:nvSpPr>
        <dsp:cNvPr id="0" name=""/>
        <dsp:cNvSpPr/>
      </dsp:nvSpPr>
      <dsp:spPr>
        <a:xfrm>
          <a:off x="1099667" y="406"/>
          <a:ext cx="9408744" cy="952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63" tIns="100763" rIns="100763" bIns="100763"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a:cs typeface="Arial"/>
            </a:rPr>
            <a:t>Policy-oriented outcomes from governments</a:t>
          </a:r>
        </a:p>
      </dsp:txBody>
      <dsp:txXfrm>
        <a:off x="1099667" y="406"/>
        <a:ext cx="9408744" cy="952092"/>
      </dsp:txXfrm>
    </dsp:sp>
    <dsp:sp modelId="{1ED92811-171B-48DC-9FF7-FCE98B42FFD1}">
      <dsp:nvSpPr>
        <dsp:cNvPr id="0" name=""/>
        <dsp:cNvSpPr/>
      </dsp:nvSpPr>
      <dsp:spPr>
        <a:xfrm>
          <a:off x="0" y="1190522"/>
          <a:ext cx="10508412" cy="952092"/>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932DC442-5D31-4312-B2AB-2402366DC200}">
      <dsp:nvSpPr>
        <dsp:cNvPr id="0" name=""/>
        <dsp:cNvSpPr/>
      </dsp:nvSpPr>
      <dsp:spPr>
        <a:xfrm>
          <a:off x="288008" y="1404743"/>
          <a:ext cx="523650" cy="523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C727F5-42FF-4809-B77A-5AC186B1AE70}">
      <dsp:nvSpPr>
        <dsp:cNvPr id="0" name=""/>
        <dsp:cNvSpPr/>
      </dsp:nvSpPr>
      <dsp:spPr>
        <a:xfrm>
          <a:off x="1099667" y="1190522"/>
          <a:ext cx="9408744" cy="952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63" tIns="100763" rIns="100763" bIns="100763"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Arial"/>
              <a:cs typeface="Arial"/>
            </a:rPr>
            <a:t>Outcomes that are “globally significant”, typically in areas that are underserved by marine philanthropy</a:t>
          </a:r>
        </a:p>
      </dsp:txBody>
      <dsp:txXfrm>
        <a:off x="1099667" y="1190522"/>
        <a:ext cx="9408744" cy="952092"/>
      </dsp:txXfrm>
    </dsp:sp>
    <dsp:sp modelId="{8E5651E5-AAA8-4386-A73E-6762A5851DDD}">
      <dsp:nvSpPr>
        <dsp:cNvPr id="0" name=""/>
        <dsp:cNvSpPr/>
      </dsp:nvSpPr>
      <dsp:spPr>
        <a:xfrm>
          <a:off x="0" y="2380638"/>
          <a:ext cx="10508412" cy="952092"/>
        </a:xfrm>
        <a:prstGeom prst="roundRect">
          <a:avLst>
            <a:gd name="adj" fmla="val 1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sp>
    <dsp:sp modelId="{3BAD1D12-5479-406F-8093-B6DE0296B058}">
      <dsp:nvSpPr>
        <dsp:cNvPr id="0" name=""/>
        <dsp:cNvSpPr/>
      </dsp:nvSpPr>
      <dsp:spPr>
        <a:xfrm>
          <a:off x="288008" y="2594859"/>
          <a:ext cx="523650" cy="523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00C730-8E1F-4799-98CA-A47404AC343B}">
      <dsp:nvSpPr>
        <dsp:cNvPr id="0" name=""/>
        <dsp:cNvSpPr/>
      </dsp:nvSpPr>
      <dsp:spPr>
        <a:xfrm>
          <a:off x="1099667" y="2380638"/>
          <a:ext cx="9408744" cy="952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63" tIns="100763" rIns="100763" bIns="100763"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a:cs typeface="Arial"/>
            </a:rPr>
            <a:t>Non-governmental organization actions across the globe, currently in over 100  countries</a:t>
          </a:r>
        </a:p>
      </dsp:txBody>
      <dsp:txXfrm>
        <a:off x="1099667" y="2380638"/>
        <a:ext cx="9408744" cy="952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09BCC-6B4C-4927-AF3D-18C2E9D0115B}">
      <dsp:nvSpPr>
        <dsp:cNvPr id="0" name=""/>
        <dsp:cNvSpPr/>
      </dsp:nvSpPr>
      <dsp:spPr>
        <a:xfrm>
          <a:off x="0" y="372"/>
          <a:ext cx="4636830" cy="8706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F54006-A2AC-4A12-A466-B6C733317992}">
      <dsp:nvSpPr>
        <dsp:cNvPr id="0" name=""/>
        <dsp:cNvSpPr/>
      </dsp:nvSpPr>
      <dsp:spPr>
        <a:xfrm>
          <a:off x="263379" y="196274"/>
          <a:ext cx="478872" cy="4788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E2E0C9-38F5-4196-9CFC-98BB7AE19A3B}">
      <dsp:nvSpPr>
        <dsp:cNvPr id="0" name=""/>
        <dsp:cNvSpPr/>
      </dsp:nvSpPr>
      <dsp:spPr>
        <a:xfrm>
          <a:off x="1005632" y="372"/>
          <a:ext cx="3631197" cy="87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47" tIns="92147" rIns="92147" bIns="92147" numCol="1" spcCol="1270" anchor="ctr" anchorCtr="0">
          <a:noAutofit/>
        </a:bodyPr>
        <a:lstStyle/>
        <a:p>
          <a:pPr marL="0" lvl="0" indent="0" algn="l" defTabSz="977900">
            <a:lnSpc>
              <a:spcPct val="100000"/>
            </a:lnSpc>
            <a:spcBef>
              <a:spcPct val="0"/>
            </a:spcBef>
            <a:spcAft>
              <a:spcPct val="35000"/>
            </a:spcAft>
            <a:buNone/>
          </a:pPr>
          <a:r>
            <a:rPr lang="en-US" sz="2200" kern="1200" dirty="0"/>
            <a:t>J</a:t>
          </a:r>
          <a:r>
            <a:rPr lang="en-US" sz="2200" kern="1200" dirty="0">
              <a:latin typeface="Arial"/>
              <a:cs typeface="Arial"/>
            </a:rPr>
            <a:t>oint 30x30 Funding Initiative</a:t>
          </a:r>
        </a:p>
      </dsp:txBody>
      <dsp:txXfrm>
        <a:off x="1005632" y="372"/>
        <a:ext cx="3631197" cy="870677"/>
      </dsp:txXfrm>
    </dsp:sp>
    <dsp:sp modelId="{DD22605F-F7D0-4BDF-8294-08BC6578C693}">
      <dsp:nvSpPr>
        <dsp:cNvPr id="0" name=""/>
        <dsp:cNvSpPr/>
      </dsp:nvSpPr>
      <dsp:spPr>
        <a:xfrm>
          <a:off x="0" y="1088719"/>
          <a:ext cx="4636830" cy="8706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4D806-8155-49A9-BF27-A242403013B2}">
      <dsp:nvSpPr>
        <dsp:cNvPr id="0" name=""/>
        <dsp:cNvSpPr/>
      </dsp:nvSpPr>
      <dsp:spPr>
        <a:xfrm>
          <a:off x="263379" y="1284621"/>
          <a:ext cx="478872" cy="4788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5748EE-35DA-4AE6-910A-BB9443CDCB04}">
      <dsp:nvSpPr>
        <dsp:cNvPr id="0" name=""/>
        <dsp:cNvSpPr/>
      </dsp:nvSpPr>
      <dsp:spPr>
        <a:xfrm>
          <a:off x="1005632" y="1088719"/>
          <a:ext cx="3631197" cy="87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47" tIns="92147" rIns="92147" bIns="92147"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a:cs typeface="Arial"/>
            </a:rPr>
            <a:t>Ocean Resilience &amp; Climate Alliance</a:t>
          </a:r>
        </a:p>
      </dsp:txBody>
      <dsp:txXfrm>
        <a:off x="1005632" y="1088719"/>
        <a:ext cx="3631197" cy="870677"/>
      </dsp:txXfrm>
    </dsp:sp>
    <dsp:sp modelId="{B3B206AF-FF04-4F19-B9FD-DB1FAA9B47E8}">
      <dsp:nvSpPr>
        <dsp:cNvPr id="0" name=""/>
        <dsp:cNvSpPr/>
      </dsp:nvSpPr>
      <dsp:spPr>
        <a:xfrm>
          <a:off x="0" y="2177066"/>
          <a:ext cx="4636830" cy="8706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77BC52-1622-4FD6-A609-AB974BB3BF65}">
      <dsp:nvSpPr>
        <dsp:cNvPr id="0" name=""/>
        <dsp:cNvSpPr/>
      </dsp:nvSpPr>
      <dsp:spPr>
        <a:xfrm>
          <a:off x="263379" y="2372968"/>
          <a:ext cx="478872" cy="4788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0D0C5F-2CAA-49A6-8E03-51C2BEE28F04}">
      <dsp:nvSpPr>
        <dsp:cNvPr id="0" name=""/>
        <dsp:cNvSpPr/>
      </dsp:nvSpPr>
      <dsp:spPr>
        <a:xfrm>
          <a:off x="1005632" y="2177066"/>
          <a:ext cx="3631197" cy="87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47" tIns="92147" rIns="92147" bIns="92147"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a:cs typeface="Arial"/>
            </a:rPr>
            <a:t>High Seas Pledge</a:t>
          </a:r>
        </a:p>
      </dsp:txBody>
      <dsp:txXfrm>
        <a:off x="1005632" y="2177066"/>
        <a:ext cx="3631197" cy="87067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0B399-36F8-E741-8AE5-CE8F9518BE8B}" type="datetimeFigureOut">
              <a:rPr lang="en-US" smtClean="0"/>
              <a:t>7/9/25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823A2-6A29-3945-AEA9-22E090E77E52}" type="slidenum">
              <a:rPr lang="en-US" smtClean="0"/>
              <a:t>‹#›</a:t>
            </a:fld>
            <a:endParaRPr lang="en-US"/>
          </a:p>
        </p:txBody>
      </p:sp>
    </p:spTree>
    <p:extLst>
      <p:ext uri="{BB962C8B-B14F-4D97-AF65-F5344CB8AC3E}">
        <p14:creationId xmlns:p14="http://schemas.microsoft.com/office/powerpoint/2010/main" val="331900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9E58E-AB91-1287-043B-BB2A6DA5C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0B67C-C012-13FD-A0DB-223E80E12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9FB2A-A53E-FB2C-E8B7-ECB713DD31F3}"/>
              </a:ext>
            </a:extLst>
          </p:cNvPr>
          <p:cNvSpPr>
            <a:spLocks noGrp="1"/>
          </p:cNvSpPr>
          <p:nvPr>
            <p:ph type="body" idx="1"/>
          </p:nvPr>
        </p:nvSpPr>
        <p:spPr/>
        <p:txBody>
          <a:bodyPr/>
          <a:lstStyle/>
          <a:p>
            <a:r>
              <a:rPr lang="en-US"/>
              <a:t>As a Funders collaborative</a:t>
            </a:r>
          </a:p>
          <a:p>
            <a:pPr marL="171450" indent="-171450">
              <a:buFontTx/>
              <a:buChar char="-"/>
            </a:pPr>
            <a:r>
              <a:rPr lang="en-US"/>
              <a:t>Activities directed by its Board of Advisors, a group of  23 of the world’s leading marine philanthropic institutions.  </a:t>
            </a:r>
          </a:p>
          <a:p>
            <a:pPr marL="171450" indent="-171450">
              <a:buFontTx/>
              <a:buChar char="-"/>
            </a:pPr>
            <a:r>
              <a:rPr lang="en-US"/>
              <a:t>Issue discussion among funders &amp; strategy building</a:t>
            </a:r>
          </a:p>
          <a:p>
            <a:pPr marL="171450" indent="-171450">
              <a:buFontTx/>
              <a:buChar char="-"/>
            </a:pPr>
            <a:r>
              <a:rPr lang="en-US"/>
              <a:t>Co-funding with external collaborations – approx. 27% of our projects co-funded in 2024</a:t>
            </a:r>
          </a:p>
          <a:p>
            <a:pPr marL="171450" indent="-171450">
              <a:buFontTx/>
              <a:buChar char="-"/>
            </a:pPr>
            <a:r>
              <a:rPr lang="en-US"/>
              <a:t>Biggest area of support is Protected areas (30by30 imperative and political momentum)</a:t>
            </a:r>
          </a:p>
          <a:p>
            <a:pPr marL="171450" indent="-171450">
              <a:buFontTx/>
              <a:buChar char="-"/>
            </a:pPr>
            <a:r>
              <a:rPr lang="en-US"/>
              <a:t>We are staffed by a small group of seasoned professionals in 8 countries with local and regional expertise. </a:t>
            </a:r>
          </a:p>
        </p:txBody>
      </p:sp>
      <p:sp>
        <p:nvSpPr>
          <p:cNvPr id="4" name="Slide Number Placeholder 3">
            <a:extLst>
              <a:ext uri="{FF2B5EF4-FFF2-40B4-BE49-F238E27FC236}">
                <a16:creationId xmlns:a16="http://schemas.microsoft.com/office/drawing/2014/main" id="{E46FAF69-3C1F-297F-14E6-D576A4C56EB8}"/>
              </a:ext>
            </a:extLst>
          </p:cNvPr>
          <p:cNvSpPr>
            <a:spLocks noGrp="1"/>
          </p:cNvSpPr>
          <p:nvPr>
            <p:ph type="sldNum" sz="quarter" idx="5"/>
          </p:nvPr>
        </p:nvSpPr>
        <p:spPr/>
        <p:txBody>
          <a:bodyPr/>
          <a:lstStyle/>
          <a:p>
            <a:fld id="{0AB823A2-6A29-3945-AEA9-22E090E77E52}" type="slidenum">
              <a:rPr lang="en-US" smtClean="0"/>
              <a:t>1</a:t>
            </a:fld>
            <a:endParaRPr lang="en-US"/>
          </a:p>
        </p:txBody>
      </p:sp>
    </p:spTree>
    <p:extLst>
      <p:ext uri="{BB962C8B-B14F-4D97-AF65-F5344CB8AC3E}">
        <p14:creationId xmlns:p14="http://schemas.microsoft.com/office/powerpoint/2010/main" val="423494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its founding in 2011, Oceans 5 has provided over $XXX million in grants to XX </a:t>
            </a:r>
            <a:r>
              <a:rPr lang="en-US" err="1"/>
              <a:t>organisations</a:t>
            </a:r>
            <a:r>
              <a:rPr lang="en-US"/>
              <a:t> in XXX countries.</a:t>
            </a:r>
          </a:p>
          <a:p>
            <a:endParaRPr lang="en-US"/>
          </a:p>
          <a:p>
            <a:endParaRPr lang="en-US"/>
          </a:p>
          <a:p>
            <a:r>
              <a:rPr lang="en-US" sz="1800" b="0" i="0" u="none" strike="noStrike">
                <a:solidFill>
                  <a:srgbClr val="3F4255"/>
                </a:solidFill>
                <a:effectLst/>
                <a:latin typeface="Aileron Regular"/>
              </a:rPr>
              <a:t>Oceans 5 grantees have a remarkable record of accomplishment, having been instrumental in many of the most successful ocean conservation initiatives of the past decade. Our grantees helped secure protections for nearly 8 million square kilometers of ocean waters, which when added together is about the size of Australia. They’ve strategically blocked imports of illegal and unmanaged seafood products to three of the world’s four largest markets, effectively leveraging policy reforms in dozens of the world’s most powerful fishing nations which seek access to those markets. Grantees also have secured lasting reforms to fisheries policies in about two dozen countries and international management bodies, including fishing restrictions in areas beyond national jurisdiction.</a:t>
            </a:r>
          </a:p>
          <a:p>
            <a:endParaRPr lang="en-US" sz="1800" b="0" i="0" u="none" strike="noStrike">
              <a:solidFill>
                <a:srgbClr val="3F4255"/>
              </a:solidFill>
              <a:effectLst/>
              <a:latin typeface="Aileron Regular"/>
            </a:endParaRPr>
          </a:p>
          <a:p>
            <a:r>
              <a:rPr lang="en-US" sz="1800" b="0" i="0" u="none" strike="noStrike">
                <a:solidFill>
                  <a:srgbClr val="3F4255"/>
                </a:solidFill>
                <a:effectLst/>
                <a:latin typeface="Aileron Regular"/>
              </a:rPr>
              <a:t>Oceans 5 works closely with local civil society and indigenous organizations to design collaborative projects and campaigns that are uniquely suited to influence government decisions through proven techniques such advocacy, research, communications, and capacity building. The Board is inspired by projects that are globally significant, particularly if they provide tangible and lasting benefits to coastal communities and the world’s oceans. Oceans 5 prefers time-bound projects involving multiple organizations working toward common policy objectives.</a:t>
            </a:r>
            <a:endParaRPr lang="en-US"/>
          </a:p>
        </p:txBody>
      </p:sp>
      <p:sp>
        <p:nvSpPr>
          <p:cNvPr id="4" name="Slide Number Placeholder 3"/>
          <p:cNvSpPr>
            <a:spLocks noGrp="1"/>
          </p:cNvSpPr>
          <p:nvPr>
            <p:ph type="sldNum" sz="quarter" idx="5"/>
          </p:nvPr>
        </p:nvSpPr>
        <p:spPr/>
        <p:txBody>
          <a:bodyPr/>
          <a:lstStyle/>
          <a:p>
            <a:fld id="{0AB823A2-6A29-3945-AEA9-22E090E77E52}" type="slidenum">
              <a:rPr lang="en-US" smtClean="0"/>
              <a:t>2</a:t>
            </a:fld>
            <a:endParaRPr lang="en-US"/>
          </a:p>
        </p:txBody>
      </p:sp>
    </p:spTree>
    <p:extLst>
      <p:ext uri="{BB962C8B-B14F-4D97-AF65-F5344CB8AC3E}">
        <p14:creationId xmlns:p14="http://schemas.microsoft.com/office/powerpoint/2010/main" val="189630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Multiple grantees have implemented a range of different approaches including enacting national laws and policies, eliminating destructive fishing practices and supporting best practices like collecting data, issuing </a:t>
            </a:r>
            <a:r>
              <a:rPr lang="en-US" err="1"/>
              <a:t>licences</a:t>
            </a:r>
            <a:r>
              <a:rPr lang="en-US"/>
              <a:t> or restricting unsustainable harvests</a:t>
            </a:r>
          </a:p>
          <a:p>
            <a:endParaRPr lang="en-US"/>
          </a:p>
        </p:txBody>
      </p:sp>
      <p:sp>
        <p:nvSpPr>
          <p:cNvPr id="4" name="Slide Number Placeholder 3"/>
          <p:cNvSpPr>
            <a:spLocks noGrp="1"/>
          </p:cNvSpPr>
          <p:nvPr>
            <p:ph type="sldNum" sz="quarter" idx="5"/>
          </p:nvPr>
        </p:nvSpPr>
        <p:spPr/>
        <p:txBody>
          <a:bodyPr/>
          <a:lstStyle/>
          <a:p>
            <a:fld id="{0AB823A2-6A29-3945-AEA9-22E090E77E52}" type="slidenum">
              <a:rPr lang="en-US" smtClean="0"/>
              <a:t>3</a:t>
            </a:fld>
            <a:endParaRPr lang="en-US"/>
          </a:p>
        </p:txBody>
      </p:sp>
    </p:spTree>
    <p:extLst>
      <p:ext uri="{BB962C8B-B14F-4D97-AF65-F5344CB8AC3E}">
        <p14:creationId xmlns:p14="http://schemas.microsoft.com/office/powerpoint/2010/main" val="277621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Many governments focus on the “illegal” portion of IUU fishing, while controlling the “unregulated” and “unreported” is arguably more important to helping coastal communities. Our portfolio focused on leveraging the largest seafood markets to prevent IUU imports, while also working in countries with the largest distant water fleets.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Over the years, our grantees succeed in supporting new laws, regulations and policies in the European Union, United States, Japan, China, Korea, Taiwan, and at several regional fisheries management organizations (RFMOs). Increasing accomplishments in West Africa.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b="1"/>
              <a:t>Promoting Global fisheries transparency: Global Fishing Watch, Coalition for Fisheries Transparency</a:t>
            </a:r>
          </a:p>
        </p:txBody>
      </p:sp>
      <p:sp>
        <p:nvSpPr>
          <p:cNvPr id="4" name="Slide Number Placeholder 3"/>
          <p:cNvSpPr>
            <a:spLocks noGrp="1"/>
          </p:cNvSpPr>
          <p:nvPr>
            <p:ph type="sldNum" sz="quarter" idx="5"/>
          </p:nvPr>
        </p:nvSpPr>
        <p:spPr/>
        <p:txBody>
          <a:bodyPr/>
          <a:lstStyle/>
          <a:p>
            <a:fld id="{0AB823A2-6A29-3945-AEA9-22E090E77E52}" type="slidenum">
              <a:rPr lang="en-US" smtClean="0"/>
              <a:t>4</a:t>
            </a:fld>
            <a:endParaRPr lang="en-US"/>
          </a:p>
        </p:txBody>
      </p:sp>
    </p:spTree>
    <p:extLst>
      <p:ext uri="{BB962C8B-B14F-4D97-AF65-F5344CB8AC3E}">
        <p14:creationId xmlns:p14="http://schemas.microsoft.com/office/powerpoint/2010/main" val="296740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We focused on huge opportunities in our early years, particularly in the expansive island territories of the Pacific. Our grantees were mostly national-level groups that worked closely with traditional leaders. Large, strongly protected areas were established in Palau, Kiribati, Niue, United States’ Remote Islands, Hawaii, and Tonga. Smaller protected areas were established in the Federated States of Micronesia, Solomons Island and Papua New Guinea. Our portfolio also included several prominent successes in Latin America, including Argentina, Chile, and Mexico; and, in the Arctic, particularly Russia, Canada, and Alaska. In recent years, our grants have focused on smaller areas, often adjacent to more densely populated areas, with significant success in South Africa, the Mediterranean and several European Member States.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Increasingly we are identifying and supporting national level 30by30 implementation including in South Korea, Indonesia, Japan, the Philippines, Timor Leste, </a:t>
            </a:r>
            <a:r>
              <a:rPr lang="en-US" sz="1800" err="1">
                <a:effectLst/>
                <a:latin typeface="Calibri" panose="020F0502020204030204" pitchFamily="34" charset="0"/>
                <a:ea typeface="Calibri" panose="020F0502020204030204" pitchFamily="34" charset="0"/>
                <a:cs typeface="Calibri" panose="020F0502020204030204" pitchFamily="34" charset="0"/>
              </a:rPr>
              <a:t>etc</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AB823A2-6A29-3945-AEA9-22E090E77E52}" type="slidenum">
              <a:rPr lang="en-US" smtClean="0"/>
              <a:t>5</a:t>
            </a:fld>
            <a:endParaRPr lang="en-US"/>
          </a:p>
        </p:txBody>
      </p:sp>
    </p:spTree>
    <p:extLst>
      <p:ext uri="{BB962C8B-B14F-4D97-AF65-F5344CB8AC3E}">
        <p14:creationId xmlns:p14="http://schemas.microsoft.com/office/powerpoint/2010/main" val="41060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Verlag A"/>
              </a:rPr>
              <a:t>Ocean covers 70% of the planet and blue economy contributes US1.5 trillion to the global economy annually.  But receives less than 1 percent of global philanthropic funding. Generally SDG 14 is the least funded area of action of all the SDGs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Verlag A"/>
              </a:rPr>
              <a:t>Philanthropic funding for marine conservation more than doubled over the past 13 years, from USD 430 million in 2010 to USD 1.0 billion in 2022. The top three areas of funding – Science initiatives, Fisheries and aquaculture, and Protected areas and Habitat protection – continue to reflect the core priorities of the marine conservation sector.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Verlag A"/>
              </a:rPr>
              <a:t>Philanthropic investment in the ocean-climate nexus is one of the most striking sectoral trends in recent years. Philanthropy and civil society have </a:t>
            </a:r>
            <a:r>
              <a:rPr lang="en-GB" b="0" i="0" err="1">
                <a:solidFill>
                  <a:srgbClr val="000000"/>
                </a:solidFill>
                <a:effectLst/>
                <a:latin typeface="Verlag A"/>
              </a:rPr>
              <a:t>catalyzed</a:t>
            </a:r>
            <a:r>
              <a:rPr lang="en-GB" b="0" i="0">
                <a:solidFill>
                  <a:srgbClr val="000000"/>
                </a:solidFill>
                <a:effectLst/>
                <a:latin typeface="Verlag A"/>
              </a:rPr>
              <a:t> engagement across key issues—expanding offshore wind, decarbonizing shipping, supporting coastal resilience and adaptation efforts, and more. Still, this area remains ripe with opportunity for continued investment and alignment given the ocean’s role as an essential source of ocean-climate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a:solidFill>
                <a:srgbClr val="000000"/>
              </a:solidFill>
              <a:effectLst/>
              <a:latin typeface="Verlag 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a:solidFill>
                <a:srgbClr val="000000"/>
              </a:solidFill>
              <a:effectLst/>
              <a:latin typeface="Verlag A"/>
            </a:endParaRPr>
          </a:p>
          <a:p>
            <a:endParaRPr lang="en-US"/>
          </a:p>
        </p:txBody>
      </p:sp>
      <p:sp>
        <p:nvSpPr>
          <p:cNvPr id="4" name="Slide Number Placeholder 3"/>
          <p:cNvSpPr>
            <a:spLocks noGrp="1"/>
          </p:cNvSpPr>
          <p:nvPr>
            <p:ph type="sldNum" sz="quarter" idx="5"/>
          </p:nvPr>
        </p:nvSpPr>
        <p:spPr/>
        <p:txBody>
          <a:bodyPr/>
          <a:lstStyle/>
          <a:p>
            <a:fld id="{0AB823A2-6A29-3945-AEA9-22E090E77E52}" type="slidenum">
              <a:rPr lang="en-US" smtClean="0"/>
              <a:t>7</a:t>
            </a:fld>
            <a:endParaRPr lang="en-US"/>
          </a:p>
        </p:txBody>
      </p:sp>
    </p:spTree>
    <p:extLst>
      <p:ext uri="{BB962C8B-B14F-4D97-AF65-F5344CB8AC3E}">
        <p14:creationId xmlns:p14="http://schemas.microsoft.com/office/powerpoint/2010/main" val="364141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shows the annual ocean funding from respective sectors in USD from the same study and is based on the 2021-2022 figures. The estimates for ODA funding levels were sourced from OECD. </a:t>
            </a:r>
          </a:p>
          <a:p>
            <a:pPr marL="171450" indent="-171450">
              <a:buFont typeface="Arial" panose="020B0604020202020204" pitchFamily="34" charset="0"/>
              <a:buChar char="•"/>
            </a:pPr>
            <a:r>
              <a:rPr lang="en-US"/>
              <a:t>Combined these three sectors provide roughly UD 3.3 billion annually to ocean conservation initiatives globally.</a:t>
            </a:r>
          </a:p>
          <a:p>
            <a:pPr marL="171450" indent="-171450">
              <a:buFont typeface="Arial" panose="020B0604020202020204" pitchFamily="34" charset="0"/>
              <a:buChar char="•"/>
            </a:pPr>
            <a:r>
              <a:rPr lang="en-US"/>
              <a:t>A study from the UNEP in XXX, it is estimated that annually USD 9-12 billion per year is needed to protect 30% of the ocean, the collective target agreed by government through the Kunming – Montreal Global </a:t>
            </a:r>
            <a:r>
              <a:rPr lang="en-US" err="1"/>
              <a:t>Biodiveristy</a:t>
            </a:r>
            <a:r>
              <a:rPr lang="en-US"/>
              <a:t> Framework back in 2021. This is 9-12 times greater than current spending on marine protected areas globally alone, not accounting for other issues such as fisheries, climate-ocean action etc. </a:t>
            </a:r>
          </a:p>
          <a:p>
            <a:pPr marL="171450" indent="-171450">
              <a:buFont typeface="Arial" panose="020B0604020202020204" pitchFamily="34" charset="0"/>
              <a:buChar char="•"/>
            </a:pPr>
            <a:r>
              <a:rPr lang="en-US"/>
              <a:t>Recent reports suggest that $175 billion per year is needed to achieve SDG14 by 2030</a:t>
            </a:r>
          </a:p>
          <a:p>
            <a:pPr marL="171450" indent="-171450">
              <a:buFont typeface="Arial" panose="020B0604020202020204" pitchFamily="34" charset="0"/>
              <a:buChar char="•"/>
            </a:pPr>
            <a:r>
              <a:rPr lang="en-US"/>
              <a:t>Not just about numbers as (public) funds can be misdirected towards harmful subsidies such as overcapacity of fishing fleets or oil and gas projects</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0AB823A2-6A29-3945-AEA9-22E090E77E52}" type="slidenum">
              <a:rPr lang="en-US" smtClean="0"/>
              <a:t>8</a:t>
            </a:fld>
            <a:endParaRPr lang="en-US"/>
          </a:p>
        </p:txBody>
      </p:sp>
    </p:spTree>
    <p:extLst>
      <p:ext uri="{BB962C8B-B14F-4D97-AF65-F5344CB8AC3E}">
        <p14:creationId xmlns:p14="http://schemas.microsoft.com/office/powerpoint/2010/main" val="1717478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5DA26-E11B-608B-6023-FE1548D95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5B2EB-1255-304E-B6F3-6CF7D9D0B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2D255-7745-DD3A-BC28-B11B56193DCB}"/>
              </a:ext>
            </a:extLst>
          </p:cNvPr>
          <p:cNvSpPr>
            <a:spLocks noGrp="1"/>
          </p:cNvSpPr>
          <p:nvPr>
            <p:ph type="body" idx="1"/>
          </p:nvPr>
        </p:nvSpPr>
        <p:spPr/>
        <p:txBody>
          <a:bodyPr/>
          <a:lstStyle/>
          <a:p>
            <a:r>
              <a:rPr lang="en-US"/>
              <a:t>Part of the bigger picture. Philanthropy’s role </a:t>
            </a:r>
          </a:p>
          <a:p>
            <a:endParaRPr lang="en-US"/>
          </a:p>
          <a:p>
            <a:pPr marL="171450" indent="-171450">
              <a:buFont typeface="Arial" panose="020B0604020202020204" pitchFamily="34" charset="0"/>
              <a:buChar char="•"/>
            </a:pPr>
            <a:r>
              <a:rPr lang="en-US"/>
              <a:t>Joint 30x30 Funding Initiative: Bloomberg and Arcadia </a:t>
            </a:r>
            <a:r>
              <a:rPr lang="en-US" err="1"/>
              <a:t>luanhced</a:t>
            </a:r>
            <a:r>
              <a:rPr lang="en-US"/>
              <a:t> a new fund to help secure protection for 30 percent of the world’s ocean by 2030, as outlined by Target 3 of the KMGBF. Launched at the 2023 Our Ocean Conference, the fund focuses on supporting the </a:t>
            </a:r>
            <a:r>
              <a:rPr lang="en-US" err="1"/>
              <a:t>ambitons</a:t>
            </a:r>
            <a:r>
              <a:rPr lang="en-US"/>
              <a:t> of </a:t>
            </a:r>
            <a:r>
              <a:rPr lang="en-US" err="1"/>
              <a:t>indigenious</a:t>
            </a:r>
            <a:r>
              <a:rPr lang="en-US"/>
              <a:t> peoples, coastal </a:t>
            </a:r>
            <a:r>
              <a:rPr lang="en-US" err="1"/>
              <a:t>communtiies</a:t>
            </a:r>
            <a:r>
              <a:rPr lang="en-US"/>
              <a:t>, NGOs and governments to strengthen the health and resilience of the ocean</a:t>
            </a:r>
          </a:p>
          <a:p>
            <a:pPr marL="171450" indent="-171450">
              <a:buFont typeface="Arial" panose="020B0604020202020204" pitchFamily="34" charset="0"/>
              <a:buChar char="•"/>
            </a:pPr>
            <a:r>
              <a:rPr lang="en-US"/>
              <a:t>Ocean Resilience &amp; Climate Alliance is a new philanthropic initiative that identifies and funds ocean-climate solutions across mitigation, sequestration, adaptation and resilience. First launched at UNFCCC COP28 in 2023, and pledged $300 million </a:t>
            </a:r>
            <a:r>
              <a:rPr lang="en-US" err="1"/>
              <a:t>million</a:t>
            </a:r>
            <a:r>
              <a:rPr lang="en-US"/>
              <a:t> at OOC in </a:t>
            </a:r>
            <a:r>
              <a:rPr lang="en-US" err="1"/>
              <a:t>Greence</a:t>
            </a:r>
            <a:r>
              <a:rPr lang="en-US"/>
              <a:t> last year. This year, ORCA continues to gain momentum towards ocean-climate action as it increased its commitment to $370 million USD from more than 20 donors which (was announced?) here in Busan</a:t>
            </a:r>
          </a:p>
          <a:p>
            <a:pPr marL="171450" indent="-171450">
              <a:buFont typeface="Arial" panose="020B0604020202020204" pitchFamily="34" charset="0"/>
              <a:buChar char="•"/>
            </a:pPr>
            <a:r>
              <a:rPr lang="en-US"/>
              <a:t>High Seas Pledge was announced on CBD COP16’s Finance Day  to highlight the critical role of protecting the high seas to </a:t>
            </a:r>
            <a:r>
              <a:rPr lang="en-US" err="1"/>
              <a:t>achived</a:t>
            </a:r>
            <a:r>
              <a:rPr lang="en-US"/>
              <a:t> 30x30 for the ocean, which is cornerstone to achieving the KMGBF. A group of leading philanthropies </a:t>
            </a:r>
            <a:r>
              <a:rPr lang="en-US" err="1"/>
              <a:t>commited</a:t>
            </a:r>
            <a:r>
              <a:rPr lang="en-US"/>
              <a:t> $51.6 million USD to help accelerate the creation of MPAs in the high seas through funding initiatives, with focus on the Global South leadership, such as providing technical, scientific and stakeholder engagement in partnership with governments to advance high seas MPA proposals.</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C5B2C2E-1657-A30A-FA72-0B10C1B59073}"/>
              </a:ext>
            </a:extLst>
          </p:cNvPr>
          <p:cNvSpPr>
            <a:spLocks noGrp="1"/>
          </p:cNvSpPr>
          <p:nvPr>
            <p:ph type="sldNum" sz="quarter" idx="5"/>
          </p:nvPr>
        </p:nvSpPr>
        <p:spPr/>
        <p:txBody>
          <a:bodyPr/>
          <a:lstStyle/>
          <a:p>
            <a:fld id="{0AB823A2-6A29-3945-AEA9-22E090E77E52}" type="slidenum">
              <a:rPr lang="en-US" smtClean="0"/>
              <a:t>9</a:t>
            </a:fld>
            <a:endParaRPr lang="en-US"/>
          </a:p>
        </p:txBody>
      </p:sp>
    </p:spTree>
    <p:extLst>
      <p:ext uri="{BB962C8B-B14F-4D97-AF65-F5344CB8AC3E}">
        <p14:creationId xmlns:p14="http://schemas.microsoft.com/office/powerpoint/2010/main" val="340028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6314-E788-F270-4676-9F4A3FD247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6D971E9-1091-7167-64B7-1DBD57A9F4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FC63F32-9E9D-1222-EABD-5D134CA3B86F}"/>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5" name="Footer Placeholder 4">
            <a:extLst>
              <a:ext uri="{FF2B5EF4-FFF2-40B4-BE49-F238E27FC236}">
                <a16:creationId xmlns:a16="http://schemas.microsoft.com/office/drawing/2014/main" id="{1362AC24-C722-1952-B64E-DEA5B8145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35230-2D3C-7DBC-31EC-F95F238B1C94}"/>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3741129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96DB7-E3F2-5243-A322-963E5A67DB7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82E31B-E115-F9BB-1490-88D456A69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3DB5C9-050C-01BD-F0F3-EA58EDEBCCC3}"/>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5" name="Footer Placeholder 4">
            <a:extLst>
              <a:ext uri="{FF2B5EF4-FFF2-40B4-BE49-F238E27FC236}">
                <a16:creationId xmlns:a16="http://schemas.microsoft.com/office/drawing/2014/main" id="{402FEC96-DC52-0939-8D1F-198D8DF42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BE87C-841B-5DF0-B07F-56257B5C6B05}"/>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101946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295F2A-A171-512E-D9D7-CADFDBF6FB7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75FE19-074F-9B73-2B7E-B8C155F49FF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639434-B9B1-B555-8DD1-CB135F9408AC}"/>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5" name="Footer Placeholder 4">
            <a:extLst>
              <a:ext uri="{FF2B5EF4-FFF2-40B4-BE49-F238E27FC236}">
                <a16:creationId xmlns:a16="http://schemas.microsoft.com/office/drawing/2014/main" id="{727173F5-8480-A4C6-3CCC-E3C802DC9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D4891-A219-CB80-4C45-3D6793387F15}"/>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55604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C523-26A3-0D88-0FB4-80186B6F37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B85AE9-6637-4D3E-D78A-3A1DF6989E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291091-82A7-5DD1-7ACE-BDE0C2D25167}"/>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5" name="Footer Placeholder 4">
            <a:extLst>
              <a:ext uri="{FF2B5EF4-FFF2-40B4-BE49-F238E27FC236}">
                <a16:creationId xmlns:a16="http://schemas.microsoft.com/office/drawing/2014/main" id="{740850AC-76B9-E877-7474-5295639B5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47B76-4638-6B1F-06C0-4FBF865A348E}"/>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233782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A466-4204-2FFD-7FED-23849DD0DE6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C12D8D7-8896-EADF-2A7C-5688A3AA54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095351-E365-F9B7-A881-2DE312592B9D}"/>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5" name="Footer Placeholder 4">
            <a:extLst>
              <a:ext uri="{FF2B5EF4-FFF2-40B4-BE49-F238E27FC236}">
                <a16:creationId xmlns:a16="http://schemas.microsoft.com/office/drawing/2014/main" id="{D1A41984-1DFE-D23F-9F75-AB6C4065C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8D9CF-9F21-BE2F-CEFA-9E40FBEFBBBE}"/>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1911194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3A05-4F8E-1A33-92C7-F72312F170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53EE7E-5432-1E8A-C24E-D41A15884F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0E9A503-63E6-8352-8EAE-39B688FD85A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0B197F7-0288-AF05-4ED3-E71970E7980E}"/>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6" name="Footer Placeholder 5">
            <a:extLst>
              <a:ext uri="{FF2B5EF4-FFF2-40B4-BE49-F238E27FC236}">
                <a16:creationId xmlns:a16="http://schemas.microsoft.com/office/drawing/2014/main" id="{3FED2AC1-C553-C83E-47D5-9E025625F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1BF25-D0BD-3496-0561-06A747662AC7}"/>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50759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B821-297F-D8DA-ED04-9C2135C31D0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36E97F-F130-E4F2-D5CE-67F48143A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09D7B6-880E-6433-995A-D1232E66AE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31A936E-6B72-073E-1DA3-F2622D93D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A807CC-0604-7EC5-0E99-8B043F80109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7DC67E9-4A15-316A-9044-4BFBD4BD9058}"/>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8" name="Footer Placeholder 7">
            <a:extLst>
              <a:ext uri="{FF2B5EF4-FFF2-40B4-BE49-F238E27FC236}">
                <a16:creationId xmlns:a16="http://schemas.microsoft.com/office/drawing/2014/main" id="{63E0F6E0-0CC2-21BC-A8E7-66D2DAE7CE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4D3013-95EE-86E4-5A9A-12BA3544A2C2}"/>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3979872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7570-E4F7-0062-A112-158DF9D6777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780D5C1-5C3C-7FB4-32E9-E59F034688D2}"/>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4" name="Footer Placeholder 3">
            <a:extLst>
              <a:ext uri="{FF2B5EF4-FFF2-40B4-BE49-F238E27FC236}">
                <a16:creationId xmlns:a16="http://schemas.microsoft.com/office/drawing/2014/main" id="{8CEEB777-A127-FD36-EB6A-3B4DDE00D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EEA538-20C3-E8DD-B368-5B3DBBB747AD}"/>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324634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D0883B-5515-1EE2-AE8D-504465CE0D9D}"/>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3" name="Footer Placeholder 2">
            <a:extLst>
              <a:ext uri="{FF2B5EF4-FFF2-40B4-BE49-F238E27FC236}">
                <a16:creationId xmlns:a16="http://schemas.microsoft.com/office/drawing/2014/main" id="{C34E603A-D8B9-7374-2942-B92E685869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428961-D125-6D03-CBFD-010151A224E8}"/>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77939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5459-B6C1-1334-243E-A05096AE92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B6A62B-9F6D-7E9C-A4BF-BCD3A768C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F678464-226B-6C58-2E9A-984D7C469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8C9830-748C-197E-374A-6B4B72C51B00}"/>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6" name="Footer Placeholder 5">
            <a:extLst>
              <a:ext uri="{FF2B5EF4-FFF2-40B4-BE49-F238E27FC236}">
                <a16:creationId xmlns:a16="http://schemas.microsoft.com/office/drawing/2014/main" id="{B3CBADFF-1FD4-DC57-8AD2-9F43F0568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980D8-2AF1-5897-A76D-3CA62E592821}"/>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312376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1220-F0AB-159F-FAB2-1CB39301FE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DEC548-5568-1D5E-EF55-F26420C91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988B9A-BF9F-AF0C-44BC-B7E2DDBD1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08EAE4-CB7F-566F-9E42-9DEED6F87DE1}"/>
              </a:ext>
            </a:extLst>
          </p:cNvPr>
          <p:cNvSpPr>
            <a:spLocks noGrp="1"/>
          </p:cNvSpPr>
          <p:nvPr>
            <p:ph type="dt" sz="half" idx="10"/>
          </p:nvPr>
        </p:nvSpPr>
        <p:spPr/>
        <p:txBody>
          <a:bodyPr/>
          <a:lstStyle/>
          <a:p>
            <a:fld id="{B5B7356F-FFA4-C046-AA5B-C11BA89DD3FC}" type="datetimeFigureOut">
              <a:rPr lang="en-US" smtClean="0"/>
              <a:t>7/9/25</a:t>
            </a:fld>
            <a:endParaRPr lang="en-US"/>
          </a:p>
        </p:txBody>
      </p:sp>
      <p:sp>
        <p:nvSpPr>
          <p:cNvPr id="6" name="Footer Placeholder 5">
            <a:extLst>
              <a:ext uri="{FF2B5EF4-FFF2-40B4-BE49-F238E27FC236}">
                <a16:creationId xmlns:a16="http://schemas.microsoft.com/office/drawing/2014/main" id="{0DE1F375-A058-E740-26F0-920625907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1F1D4-B47C-1124-FFC6-AEB64A820DFC}"/>
              </a:ext>
            </a:extLst>
          </p:cNvPr>
          <p:cNvSpPr>
            <a:spLocks noGrp="1"/>
          </p:cNvSpPr>
          <p:nvPr>
            <p:ph type="sldNum" sz="quarter" idx="12"/>
          </p:nvPr>
        </p:nvSpPr>
        <p:spPr/>
        <p:txBody>
          <a:bodyPr/>
          <a:lstStyle/>
          <a:p>
            <a:fld id="{2E6A3EB4-EC1E-504D-8114-25706FA2D581}" type="slidenum">
              <a:rPr lang="en-US" smtClean="0"/>
              <a:t>‹#›</a:t>
            </a:fld>
            <a:endParaRPr lang="en-US"/>
          </a:p>
        </p:txBody>
      </p:sp>
    </p:spTree>
    <p:extLst>
      <p:ext uri="{BB962C8B-B14F-4D97-AF65-F5344CB8AC3E}">
        <p14:creationId xmlns:p14="http://schemas.microsoft.com/office/powerpoint/2010/main" val="199458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57D45D-59A2-7FAA-F124-0A20A1837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1D7575-6493-3667-69C7-C3ADE5CDB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82626E-340D-EF24-1353-F850221838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B7356F-FFA4-C046-AA5B-C11BA89DD3FC}" type="datetimeFigureOut">
              <a:rPr lang="en-US" smtClean="0"/>
              <a:t>7/9/25</a:t>
            </a:fld>
            <a:endParaRPr lang="en-US"/>
          </a:p>
        </p:txBody>
      </p:sp>
      <p:sp>
        <p:nvSpPr>
          <p:cNvPr id="5" name="Footer Placeholder 4">
            <a:extLst>
              <a:ext uri="{FF2B5EF4-FFF2-40B4-BE49-F238E27FC236}">
                <a16:creationId xmlns:a16="http://schemas.microsoft.com/office/drawing/2014/main" id="{2A125B74-CA77-F983-EA18-4806A909B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94F285-B10A-8359-7302-F904EB5FD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A3EB4-EC1E-504D-8114-25706FA2D581}" type="slidenum">
              <a:rPr lang="en-US" smtClean="0"/>
              <a:t>‹#›</a:t>
            </a:fld>
            <a:endParaRPr lang="en-US"/>
          </a:p>
        </p:txBody>
      </p:sp>
    </p:spTree>
    <p:extLst>
      <p:ext uri="{BB962C8B-B14F-4D97-AF65-F5344CB8AC3E}">
        <p14:creationId xmlns:p14="http://schemas.microsoft.com/office/powerpoint/2010/main" val="3664739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oursharedseas.com/fund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oursharedseas.com/funding"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5405961C-0699-3E0D-D855-73B065321FE8}"/>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0CCF0-CB82-F50E-CAA1-91F625FE12B8}"/>
              </a:ext>
            </a:extLst>
          </p:cNvPr>
          <p:cNvSpPr>
            <a:spLocks noGrp="1"/>
          </p:cNvSpPr>
          <p:nvPr>
            <p:ph type="title"/>
          </p:nvPr>
        </p:nvSpPr>
        <p:spPr>
          <a:xfrm>
            <a:off x="640080" y="325369"/>
            <a:ext cx="4368602" cy="1956841"/>
          </a:xfrm>
        </p:spPr>
        <p:txBody>
          <a:bodyPr anchor="b">
            <a:normAutofit/>
          </a:bodyPr>
          <a:lstStyle/>
          <a:p>
            <a:r>
              <a:rPr lang="en-US" b="1">
                <a:latin typeface="Arial"/>
                <a:cs typeface="Arial"/>
              </a:rPr>
              <a:t>Oceans 5</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1"/>
          </a:solidFill>
          <a:ln w="44450" cap="rnd">
            <a:solidFill>
              <a:schemeClr val="accent1"/>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60671C-8AFE-7720-D2EB-84A24DDCFEE9}"/>
              </a:ext>
            </a:extLst>
          </p:cNvPr>
          <p:cNvSpPr>
            <a:spLocks noGrp="1"/>
          </p:cNvSpPr>
          <p:nvPr>
            <p:ph idx="1"/>
          </p:nvPr>
        </p:nvSpPr>
        <p:spPr>
          <a:xfrm>
            <a:off x="208505" y="2872899"/>
            <a:ext cx="5861995" cy="3320668"/>
          </a:xfrm>
        </p:spPr>
        <p:txBody>
          <a:bodyPr vert="horz" lIns="91440" tIns="45720" rIns="91440" bIns="45720" rtlCol="0" anchor="t">
            <a:noAutofit/>
          </a:bodyPr>
          <a:lstStyle/>
          <a:p>
            <a:pPr marL="0" indent="0">
              <a:buNone/>
            </a:pPr>
            <a:r>
              <a:rPr lang="en-US" sz="2000">
                <a:latin typeface="Arial"/>
                <a:cs typeface="Arial"/>
              </a:rPr>
              <a:t>International funders’ collaborative dedicated to addressing the largest threats to ocean health and the highest priorities identified by scientists:</a:t>
            </a:r>
          </a:p>
          <a:p>
            <a:pPr marL="0" indent="0">
              <a:buNone/>
            </a:pPr>
            <a:endParaRPr lang="en-US" sz="2000">
              <a:latin typeface="Arial"/>
              <a:cs typeface="Arial"/>
            </a:endParaRPr>
          </a:p>
          <a:p>
            <a:pPr lvl="1"/>
            <a:r>
              <a:rPr lang="en-US" sz="2000">
                <a:latin typeface="Arial"/>
                <a:cs typeface="Arial"/>
              </a:rPr>
              <a:t>Stopping overfishing and combatting illegal and unregulated fishing</a:t>
            </a:r>
          </a:p>
          <a:p>
            <a:pPr lvl="1"/>
            <a:r>
              <a:rPr lang="en-US" sz="2000">
                <a:latin typeface="Arial"/>
                <a:cs typeface="Arial"/>
              </a:rPr>
              <a:t>Establishing protected areas and other effective conservation measures</a:t>
            </a:r>
          </a:p>
          <a:p>
            <a:pPr lvl="1"/>
            <a:r>
              <a:rPr lang="en-US" sz="2000">
                <a:latin typeface="Arial"/>
                <a:cs typeface="Arial"/>
              </a:rPr>
              <a:t>Constraining offshore oil and gas development</a:t>
            </a:r>
          </a:p>
          <a:p>
            <a:pPr lvl="1"/>
            <a:endParaRPr lang="en-US" sz="1500">
              <a:latin typeface="Arial"/>
              <a:cs typeface="Arial"/>
            </a:endParaRPr>
          </a:p>
          <a:p>
            <a:pPr marL="0" indent="0">
              <a:buNone/>
            </a:pPr>
            <a:endParaRPr lang="en-US" sz="1500">
              <a:latin typeface="Arial"/>
              <a:cs typeface="Arial"/>
            </a:endParaRPr>
          </a:p>
        </p:txBody>
      </p:sp>
      <p:pic>
        <p:nvPicPr>
          <p:cNvPr id="5" name="Picture 4" descr="A fish net in the water&#10;&#10;AI-generated content may be incorrect.">
            <a:extLst>
              <a:ext uri="{FF2B5EF4-FFF2-40B4-BE49-F238E27FC236}">
                <a16:creationId xmlns:a16="http://schemas.microsoft.com/office/drawing/2014/main" id="{A9D3383C-34AA-D42F-6D18-00863609C48B}"/>
              </a:ext>
            </a:extLst>
          </p:cNvPr>
          <p:cNvPicPr>
            <a:picLocks noChangeAspect="1"/>
          </p:cNvPicPr>
          <p:nvPr/>
        </p:nvPicPr>
        <p:blipFill>
          <a:blip r:embed="rId3"/>
          <a:stretch>
            <a:fillRect/>
          </a:stretch>
        </p:blipFill>
        <p:spPr>
          <a:xfrm>
            <a:off x="6298507" y="0"/>
            <a:ext cx="5956030"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688694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A597-126A-BFF3-A965-B6BBFBF21CED}"/>
              </a:ext>
            </a:extLst>
          </p:cNvPr>
          <p:cNvSpPr>
            <a:spLocks noGrp="1"/>
          </p:cNvSpPr>
          <p:nvPr>
            <p:ph type="title"/>
          </p:nvPr>
        </p:nvSpPr>
        <p:spPr>
          <a:xfrm>
            <a:off x="841248" y="256032"/>
            <a:ext cx="10506456" cy="1014984"/>
          </a:xfrm>
        </p:spPr>
        <p:txBody>
          <a:bodyPr anchor="b">
            <a:normAutofit/>
          </a:bodyPr>
          <a:lstStyle/>
          <a:p>
            <a:r>
              <a:rPr lang="en-US" b="1">
                <a:latin typeface="Arial"/>
                <a:cs typeface="Arial"/>
              </a:rPr>
              <a:t>Oceans 5 Approach</a:t>
            </a:r>
          </a:p>
        </p:txBody>
      </p:sp>
      <p:graphicFrame>
        <p:nvGraphicFramePr>
          <p:cNvPr id="5" name="Content Placeholder 2">
            <a:extLst>
              <a:ext uri="{FF2B5EF4-FFF2-40B4-BE49-F238E27FC236}">
                <a16:creationId xmlns:a16="http://schemas.microsoft.com/office/drawing/2014/main" id="{E2A649B2-805B-7283-15F1-518620912C81}"/>
              </a:ext>
            </a:extLst>
          </p:cNvPr>
          <p:cNvGraphicFramePr>
            <a:graphicFrameLocks noGrp="1"/>
          </p:cNvGraphicFramePr>
          <p:nvPr>
            <p:ph idx="1"/>
            <p:extLst>
              <p:ext uri="{D42A27DB-BD31-4B8C-83A1-F6EECF244321}">
                <p14:modId xmlns:p14="http://schemas.microsoft.com/office/powerpoint/2010/main" val="4191969400"/>
              </p:ext>
            </p:extLst>
          </p:nvPr>
        </p:nvGraphicFramePr>
        <p:xfrm>
          <a:off x="838200" y="2185058"/>
          <a:ext cx="10508412" cy="333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17368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D4DE-6D1C-E508-A444-FEACD769ABDA}"/>
              </a:ext>
            </a:extLst>
          </p:cNvPr>
          <p:cNvSpPr>
            <a:spLocks noGrp="1"/>
          </p:cNvSpPr>
          <p:nvPr>
            <p:ph type="title"/>
          </p:nvPr>
        </p:nvSpPr>
        <p:spPr/>
        <p:txBody>
          <a:bodyPr/>
          <a:lstStyle/>
          <a:p>
            <a:r>
              <a:rPr lang="en-US" b="1" dirty="0">
                <a:latin typeface="Arial"/>
                <a:cs typeface="Arial"/>
              </a:rPr>
              <a:t>Oceans 5 Grantee Highlights</a:t>
            </a:r>
          </a:p>
        </p:txBody>
      </p:sp>
      <p:sp>
        <p:nvSpPr>
          <p:cNvPr id="3" name="Content Placeholder 2">
            <a:extLst>
              <a:ext uri="{FF2B5EF4-FFF2-40B4-BE49-F238E27FC236}">
                <a16:creationId xmlns:a16="http://schemas.microsoft.com/office/drawing/2014/main" id="{5B18C4F3-03A3-46C2-7FD7-352415E53FFF}"/>
              </a:ext>
            </a:extLst>
          </p:cNvPr>
          <p:cNvSpPr>
            <a:spLocks noGrp="1"/>
          </p:cNvSpPr>
          <p:nvPr>
            <p:ph idx="1"/>
          </p:nvPr>
        </p:nvSpPr>
        <p:spPr>
          <a:xfrm>
            <a:off x="841418" y="1502896"/>
            <a:ext cx="3908612" cy="738562"/>
          </a:xfrm>
        </p:spPr>
        <p:txBody>
          <a:bodyPr vert="horz" lIns="91440" tIns="45720" rIns="91440" bIns="45720" rtlCol="0" anchor="t">
            <a:normAutofit/>
          </a:bodyPr>
          <a:lstStyle/>
          <a:p>
            <a:pPr marL="0" indent="0">
              <a:buNone/>
            </a:pPr>
            <a:r>
              <a:rPr lang="en-US">
                <a:latin typeface="Arial"/>
                <a:cs typeface="Arial"/>
              </a:rPr>
              <a:t>Stopping Overfishing</a:t>
            </a:r>
            <a:endParaRPr lang="en-US"/>
          </a:p>
        </p:txBody>
      </p:sp>
    </p:spTree>
    <p:extLst>
      <p:ext uri="{BB962C8B-B14F-4D97-AF65-F5344CB8AC3E}">
        <p14:creationId xmlns:p14="http://schemas.microsoft.com/office/powerpoint/2010/main" val="426755233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09C3C-8645-A9CC-8959-D0D94FB2E83B}"/>
              </a:ext>
            </a:extLst>
          </p:cNvPr>
          <p:cNvSpPr>
            <a:spLocks noGrp="1"/>
          </p:cNvSpPr>
          <p:nvPr>
            <p:ph type="title"/>
          </p:nvPr>
        </p:nvSpPr>
        <p:spPr/>
        <p:txBody>
          <a:bodyPr>
            <a:normAutofit/>
          </a:bodyPr>
          <a:lstStyle/>
          <a:p>
            <a:r>
              <a:rPr lang="en-US" b="1" dirty="0">
                <a:latin typeface="Arial"/>
                <a:cs typeface="Arial"/>
              </a:rPr>
              <a:t>Oceans 5 Grantee Highlights</a:t>
            </a:r>
          </a:p>
        </p:txBody>
      </p:sp>
      <p:sp>
        <p:nvSpPr>
          <p:cNvPr id="5" name="Content Placeholder 2">
            <a:extLst>
              <a:ext uri="{FF2B5EF4-FFF2-40B4-BE49-F238E27FC236}">
                <a16:creationId xmlns:a16="http://schemas.microsoft.com/office/drawing/2014/main" id="{175AA420-8F91-4C5E-A3E0-62B77D88AEFA}"/>
              </a:ext>
            </a:extLst>
          </p:cNvPr>
          <p:cNvSpPr txBox="1">
            <a:spLocks/>
          </p:cNvSpPr>
          <p:nvPr/>
        </p:nvSpPr>
        <p:spPr>
          <a:xfrm>
            <a:off x="841418" y="1510711"/>
            <a:ext cx="3908612" cy="7385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rial"/>
                <a:cs typeface="Arial"/>
              </a:rPr>
              <a:t>Combatting IUU fishing</a:t>
            </a:r>
            <a:endParaRPr lang="en-US"/>
          </a:p>
        </p:txBody>
      </p:sp>
    </p:spTree>
    <p:extLst>
      <p:ext uri="{BB962C8B-B14F-4D97-AF65-F5344CB8AC3E}">
        <p14:creationId xmlns:p14="http://schemas.microsoft.com/office/powerpoint/2010/main" val="383447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CE6F-36D0-2BB9-55BA-97F049217D16}"/>
              </a:ext>
            </a:extLst>
          </p:cNvPr>
          <p:cNvSpPr>
            <a:spLocks noGrp="1"/>
          </p:cNvSpPr>
          <p:nvPr>
            <p:ph type="title"/>
          </p:nvPr>
        </p:nvSpPr>
        <p:spPr/>
        <p:txBody>
          <a:bodyPr/>
          <a:lstStyle/>
          <a:p>
            <a:r>
              <a:rPr lang="en-US" b="1" dirty="0">
                <a:latin typeface="Arial"/>
                <a:cs typeface="Arial"/>
              </a:rPr>
              <a:t>Oceans 5 Grantee Highlights</a:t>
            </a:r>
          </a:p>
        </p:txBody>
      </p:sp>
      <p:sp>
        <p:nvSpPr>
          <p:cNvPr id="5" name="Content Placeholder 2">
            <a:extLst>
              <a:ext uri="{FF2B5EF4-FFF2-40B4-BE49-F238E27FC236}">
                <a16:creationId xmlns:a16="http://schemas.microsoft.com/office/drawing/2014/main" id="{41261DCD-4709-558B-A947-942DB9C51030}"/>
              </a:ext>
            </a:extLst>
          </p:cNvPr>
          <p:cNvSpPr txBox="1">
            <a:spLocks/>
          </p:cNvSpPr>
          <p:nvPr/>
        </p:nvSpPr>
        <p:spPr>
          <a:xfrm>
            <a:off x="841418" y="1502896"/>
            <a:ext cx="5014523" cy="7385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rial"/>
                <a:cs typeface="Arial"/>
              </a:rPr>
              <a:t>Establishing protected areas</a:t>
            </a:r>
            <a:endParaRPr lang="en-US"/>
          </a:p>
        </p:txBody>
      </p:sp>
    </p:spTree>
    <p:extLst>
      <p:ext uri="{BB962C8B-B14F-4D97-AF65-F5344CB8AC3E}">
        <p14:creationId xmlns:p14="http://schemas.microsoft.com/office/powerpoint/2010/main" val="482630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4CA64-F7EA-2A7D-D08E-6546DB187E8C}"/>
              </a:ext>
            </a:extLst>
          </p:cNvPr>
          <p:cNvSpPr>
            <a:spLocks noGrp="1"/>
          </p:cNvSpPr>
          <p:nvPr>
            <p:ph type="ctrTitle"/>
          </p:nvPr>
        </p:nvSpPr>
        <p:spPr/>
        <p:txBody>
          <a:bodyPr/>
          <a:lstStyle/>
          <a:p>
            <a:endParaRPr lang="en-BJ"/>
          </a:p>
        </p:txBody>
      </p:sp>
      <p:sp>
        <p:nvSpPr>
          <p:cNvPr id="3" name="Subtitle 2">
            <a:extLst>
              <a:ext uri="{FF2B5EF4-FFF2-40B4-BE49-F238E27FC236}">
                <a16:creationId xmlns:a16="http://schemas.microsoft.com/office/drawing/2014/main" id="{085C21F4-9071-B289-6424-776A23942468}"/>
              </a:ext>
            </a:extLst>
          </p:cNvPr>
          <p:cNvSpPr>
            <a:spLocks noGrp="1"/>
          </p:cNvSpPr>
          <p:nvPr>
            <p:ph type="subTitle" idx="1"/>
          </p:nvPr>
        </p:nvSpPr>
        <p:spPr/>
        <p:txBody>
          <a:bodyPr/>
          <a:lstStyle/>
          <a:p>
            <a:endParaRPr lang="en-BJ"/>
          </a:p>
        </p:txBody>
      </p:sp>
      <p:pic>
        <p:nvPicPr>
          <p:cNvPr id="1026" name="Picture 2">
            <a:extLst>
              <a:ext uri="{FF2B5EF4-FFF2-40B4-BE49-F238E27FC236}">
                <a16:creationId xmlns:a16="http://schemas.microsoft.com/office/drawing/2014/main" id="{6231433E-0460-C57F-3381-8F5492365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314"/>
            <a:ext cx="12192000" cy="6440487"/>
          </a:xfrm>
          <a:prstGeom prst="rect">
            <a:avLst/>
          </a:prstGeom>
          <a:solidFill>
            <a:srgbClr val="FF0000"/>
          </a:solidFill>
          <a:ln>
            <a:solidFill>
              <a:srgbClr val="FF0000"/>
            </a:solidFill>
          </a:ln>
        </p:spPr>
      </p:pic>
      <p:sp>
        <p:nvSpPr>
          <p:cNvPr id="4" name="Right Arrow 3">
            <a:extLst>
              <a:ext uri="{FF2B5EF4-FFF2-40B4-BE49-F238E27FC236}">
                <a16:creationId xmlns:a16="http://schemas.microsoft.com/office/drawing/2014/main" id="{3AE9A63A-D40F-29C8-3CEE-ECAB67015ED1}"/>
              </a:ext>
            </a:extLst>
          </p:cNvPr>
          <p:cNvSpPr/>
          <p:nvPr/>
        </p:nvSpPr>
        <p:spPr>
          <a:xfrm>
            <a:off x="834011" y="743578"/>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5" name="Right Arrow 4">
            <a:extLst>
              <a:ext uri="{FF2B5EF4-FFF2-40B4-BE49-F238E27FC236}">
                <a16:creationId xmlns:a16="http://schemas.microsoft.com/office/drawing/2014/main" id="{9664ED8A-0865-758F-6409-8ADAE76E9A31}"/>
              </a:ext>
            </a:extLst>
          </p:cNvPr>
          <p:cNvSpPr/>
          <p:nvPr/>
        </p:nvSpPr>
        <p:spPr>
          <a:xfrm>
            <a:off x="895978" y="895978"/>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6" name="Right Arrow 5">
            <a:extLst>
              <a:ext uri="{FF2B5EF4-FFF2-40B4-BE49-F238E27FC236}">
                <a16:creationId xmlns:a16="http://schemas.microsoft.com/office/drawing/2014/main" id="{654CEB4D-C0F8-1670-16EA-EC2EC8703882}"/>
              </a:ext>
            </a:extLst>
          </p:cNvPr>
          <p:cNvSpPr/>
          <p:nvPr/>
        </p:nvSpPr>
        <p:spPr>
          <a:xfrm>
            <a:off x="902675" y="1352880"/>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7" name="Right Arrow 6">
            <a:extLst>
              <a:ext uri="{FF2B5EF4-FFF2-40B4-BE49-F238E27FC236}">
                <a16:creationId xmlns:a16="http://schemas.microsoft.com/office/drawing/2014/main" id="{36F015AF-E8E2-FA8A-7441-16375313AC3D}"/>
              </a:ext>
            </a:extLst>
          </p:cNvPr>
          <p:cNvSpPr/>
          <p:nvPr/>
        </p:nvSpPr>
        <p:spPr>
          <a:xfrm>
            <a:off x="1249343" y="1631181"/>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8" name="Right Arrow 7">
            <a:extLst>
              <a:ext uri="{FF2B5EF4-FFF2-40B4-BE49-F238E27FC236}">
                <a16:creationId xmlns:a16="http://schemas.microsoft.com/office/drawing/2014/main" id="{041621B8-71F0-16D5-1DC2-78C51E7E4B9B}"/>
              </a:ext>
            </a:extLst>
          </p:cNvPr>
          <p:cNvSpPr/>
          <p:nvPr/>
        </p:nvSpPr>
        <p:spPr>
          <a:xfrm rot="19298729">
            <a:off x="2294370" y="2515435"/>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9" name="Right Arrow 8">
            <a:extLst>
              <a:ext uri="{FF2B5EF4-FFF2-40B4-BE49-F238E27FC236}">
                <a16:creationId xmlns:a16="http://schemas.microsoft.com/office/drawing/2014/main" id="{B28B9F96-C259-13FF-4FBF-CD396C6BA9A6}"/>
              </a:ext>
            </a:extLst>
          </p:cNvPr>
          <p:cNvSpPr/>
          <p:nvPr/>
        </p:nvSpPr>
        <p:spPr>
          <a:xfrm rot="19298729">
            <a:off x="3120005" y="2517113"/>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10" name="Right Arrow 9">
            <a:extLst>
              <a:ext uri="{FF2B5EF4-FFF2-40B4-BE49-F238E27FC236}">
                <a16:creationId xmlns:a16="http://schemas.microsoft.com/office/drawing/2014/main" id="{D05BDAB6-111F-213B-E7A2-98DC87640561}"/>
              </a:ext>
            </a:extLst>
          </p:cNvPr>
          <p:cNvSpPr/>
          <p:nvPr/>
        </p:nvSpPr>
        <p:spPr>
          <a:xfrm rot="19298729">
            <a:off x="4947033" y="2858754"/>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11" name="Right Arrow 10">
            <a:extLst>
              <a:ext uri="{FF2B5EF4-FFF2-40B4-BE49-F238E27FC236}">
                <a16:creationId xmlns:a16="http://schemas.microsoft.com/office/drawing/2014/main" id="{A029827D-1FB1-0312-7BA4-DDDB79F893D0}"/>
              </a:ext>
            </a:extLst>
          </p:cNvPr>
          <p:cNvSpPr/>
          <p:nvPr/>
        </p:nvSpPr>
        <p:spPr>
          <a:xfrm rot="19298729">
            <a:off x="5360687" y="4116473"/>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13" name="Right Arrow 12">
            <a:extLst>
              <a:ext uri="{FF2B5EF4-FFF2-40B4-BE49-F238E27FC236}">
                <a16:creationId xmlns:a16="http://schemas.microsoft.com/office/drawing/2014/main" id="{F3ED5968-0655-9987-E97F-89D9F4B9376E}"/>
              </a:ext>
            </a:extLst>
          </p:cNvPr>
          <p:cNvSpPr/>
          <p:nvPr/>
        </p:nvSpPr>
        <p:spPr>
          <a:xfrm>
            <a:off x="986411" y="383513"/>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14" name="Right Arrow 13">
            <a:extLst>
              <a:ext uri="{FF2B5EF4-FFF2-40B4-BE49-F238E27FC236}">
                <a16:creationId xmlns:a16="http://schemas.microsoft.com/office/drawing/2014/main" id="{4C46745B-E8FC-AA6F-0745-D85920F8794F}"/>
              </a:ext>
            </a:extLst>
          </p:cNvPr>
          <p:cNvSpPr/>
          <p:nvPr/>
        </p:nvSpPr>
        <p:spPr>
          <a:xfrm rot="19298729">
            <a:off x="3992627" y="3714234"/>
            <a:ext cx="693336" cy="1004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J"/>
          </a:p>
        </p:txBody>
      </p:sp>
      <p:sp>
        <p:nvSpPr>
          <p:cNvPr id="17" name="Oval 16">
            <a:extLst>
              <a:ext uri="{FF2B5EF4-FFF2-40B4-BE49-F238E27FC236}">
                <a16:creationId xmlns:a16="http://schemas.microsoft.com/office/drawing/2014/main" id="{760E6139-1CDC-0B93-FB86-1EE4047D5AA9}"/>
              </a:ext>
            </a:extLst>
          </p:cNvPr>
          <p:cNvSpPr/>
          <p:nvPr/>
        </p:nvSpPr>
        <p:spPr>
          <a:xfrm>
            <a:off x="6079331" y="1719469"/>
            <a:ext cx="1157043" cy="105428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J" sz="4000" b="1" dirty="0">
                <a:solidFill>
                  <a:srgbClr val="C00000"/>
                </a:solidFill>
              </a:rPr>
              <a:t>3</a:t>
            </a:r>
          </a:p>
        </p:txBody>
      </p:sp>
      <p:sp>
        <p:nvSpPr>
          <p:cNvPr id="18" name="Oval 17">
            <a:extLst>
              <a:ext uri="{FF2B5EF4-FFF2-40B4-BE49-F238E27FC236}">
                <a16:creationId xmlns:a16="http://schemas.microsoft.com/office/drawing/2014/main" id="{CAE87689-B9FD-186E-7561-282386331A79}"/>
              </a:ext>
            </a:extLst>
          </p:cNvPr>
          <p:cNvSpPr/>
          <p:nvPr/>
        </p:nvSpPr>
        <p:spPr>
          <a:xfrm>
            <a:off x="8400422" y="201802"/>
            <a:ext cx="3787955" cy="345579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J" sz="2400" b="1" dirty="0">
                <a:solidFill>
                  <a:srgbClr val="FF0000"/>
                </a:solidFill>
              </a:rPr>
              <a:t>15 Grants </a:t>
            </a:r>
            <a:r>
              <a:rPr lang="en-BJ" sz="2400" b="1" dirty="0">
                <a:solidFill>
                  <a:schemeClr val="tx1"/>
                </a:solidFill>
              </a:rPr>
              <a:t>in </a:t>
            </a:r>
          </a:p>
          <a:p>
            <a:pPr algn="ctr"/>
            <a:r>
              <a:rPr lang="en-BJ" sz="2400" b="1" dirty="0">
                <a:solidFill>
                  <a:srgbClr val="FF0000"/>
                </a:solidFill>
              </a:rPr>
              <a:t>10 countries </a:t>
            </a:r>
            <a:r>
              <a:rPr lang="en-BJ" sz="2400" b="1" dirty="0">
                <a:solidFill>
                  <a:schemeClr val="tx1"/>
                </a:solidFill>
              </a:rPr>
              <a:t>of the Gulf of Guinea</a:t>
            </a:r>
          </a:p>
          <a:p>
            <a:pPr marL="342900" indent="-342900">
              <a:buFontTx/>
              <a:buChar char="-"/>
            </a:pPr>
            <a:r>
              <a:rPr lang="en-BJ" b="1" dirty="0">
                <a:solidFill>
                  <a:schemeClr val="tx1"/>
                </a:solidFill>
              </a:rPr>
              <a:t>MPAs</a:t>
            </a:r>
          </a:p>
          <a:p>
            <a:pPr marL="342900" indent="-342900">
              <a:buFontTx/>
              <a:buChar char="-"/>
            </a:pPr>
            <a:r>
              <a:rPr lang="en-BJ" b="1" dirty="0">
                <a:solidFill>
                  <a:schemeClr val="tx1"/>
                </a:solidFill>
              </a:rPr>
              <a:t>IUU </a:t>
            </a:r>
            <a:r>
              <a:rPr lang="en-BJ" sz="1600" b="1" dirty="0">
                <a:solidFill>
                  <a:schemeClr val="tx1"/>
                </a:solidFill>
              </a:rPr>
              <a:t>fishing &amp;transparency policies</a:t>
            </a:r>
          </a:p>
          <a:p>
            <a:pPr marL="342900" indent="-342900">
              <a:buFontTx/>
              <a:buChar char="-"/>
            </a:pPr>
            <a:r>
              <a:rPr lang="en-BJ" sz="1600" b="1" dirty="0">
                <a:solidFill>
                  <a:schemeClr val="tx1"/>
                </a:solidFill>
              </a:rPr>
              <a:t>Fisheries govrnance</a:t>
            </a:r>
          </a:p>
        </p:txBody>
      </p:sp>
      <p:pic>
        <p:nvPicPr>
          <p:cNvPr id="12" name="Picture 2" descr="financement concept ligne icône. Facile élément illustration. financement  concept contour symbole conception. 47191780 Art vectoriel chez Vecteezy">
            <a:extLst>
              <a:ext uri="{FF2B5EF4-FFF2-40B4-BE49-F238E27FC236}">
                <a16:creationId xmlns:a16="http://schemas.microsoft.com/office/drawing/2014/main" id="{7A75F0CC-5401-CF0A-A666-B9AEF61CB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16" b="24081"/>
          <a:stretch>
            <a:fillRect/>
          </a:stretch>
        </p:blipFill>
        <p:spPr bwMode="auto">
          <a:xfrm>
            <a:off x="497840" y="4205598"/>
            <a:ext cx="3456320" cy="237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83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0F3119-88A1-435C-C304-F37A3B08DED9}"/>
              </a:ext>
            </a:extLst>
          </p:cNvPr>
          <p:cNvPicPr>
            <a:picLocks noChangeAspect="1"/>
          </p:cNvPicPr>
          <p:nvPr/>
        </p:nvPicPr>
        <p:blipFill>
          <a:blip r:embed="rId3"/>
          <a:stretch>
            <a:fillRect/>
          </a:stretch>
        </p:blipFill>
        <p:spPr>
          <a:xfrm>
            <a:off x="629009" y="2470390"/>
            <a:ext cx="5290868" cy="2725946"/>
          </a:xfrm>
          <a:prstGeom prst="rect">
            <a:avLst/>
          </a:prstGeom>
        </p:spPr>
      </p:pic>
      <p:sp>
        <p:nvSpPr>
          <p:cNvPr id="11" name="Rectangle: Rounded Corners 10">
            <a:extLst>
              <a:ext uri="{FF2B5EF4-FFF2-40B4-BE49-F238E27FC236}">
                <a16:creationId xmlns:a16="http://schemas.microsoft.com/office/drawing/2014/main" id="{F7DB3650-3780-E35F-DB5E-FEBEC4B1AD49}"/>
              </a:ext>
            </a:extLst>
          </p:cNvPr>
          <p:cNvSpPr/>
          <p:nvPr/>
        </p:nvSpPr>
        <p:spPr>
          <a:xfrm>
            <a:off x="6258386" y="4516817"/>
            <a:ext cx="5756663" cy="681787"/>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14946-8A70-4574-D508-E98D909F726C}"/>
              </a:ext>
            </a:extLst>
          </p:cNvPr>
          <p:cNvSpPr>
            <a:spLocks noGrp="1"/>
          </p:cNvSpPr>
          <p:nvPr>
            <p:ph type="title"/>
          </p:nvPr>
        </p:nvSpPr>
        <p:spPr/>
        <p:txBody>
          <a:bodyPr/>
          <a:lstStyle/>
          <a:p>
            <a:r>
              <a:rPr lang="en-US" b="1">
                <a:latin typeface="Arial"/>
                <a:cs typeface="Arial"/>
              </a:rPr>
              <a:t>Philanthropy in Ocean Action </a:t>
            </a:r>
          </a:p>
        </p:txBody>
      </p:sp>
      <p:sp>
        <p:nvSpPr>
          <p:cNvPr id="4" name="Content Placeholder 2">
            <a:extLst>
              <a:ext uri="{FF2B5EF4-FFF2-40B4-BE49-F238E27FC236}">
                <a16:creationId xmlns:a16="http://schemas.microsoft.com/office/drawing/2014/main" id="{54773473-BCDF-E6FA-0FFB-65BE3ACCEB05}"/>
              </a:ext>
            </a:extLst>
          </p:cNvPr>
          <p:cNvSpPr txBox="1">
            <a:spLocks/>
          </p:cNvSpPr>
          <p:nvPr/>
        </p:nvSpPr>
        <p:spPr>
          <a:xfrm>
            <a:off x="838200" y="5851286"/>
            <a:ext cx="10960661" cy="7805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20000"/>
              </a:lnSpc>
              <a:spcBef>
                <a:spcPts val="100"/>
              </a:spcBef>
              <a:buNone/>
            </a:pPr>
            <a:r>
              <a:rPr lang="en-US" sz="1600">
                <a:solidFill>
                  <a:srgbClr val="595959"/>
                </a:solidFill>
                <a:latin typeface="Arial"/>
                <a:cs typeface="Arial"/>
              </a:rPr>
              <a:t>Note: The year 2021 is the most recent year for which complete data is available for ODA funding levels.</a:t>
            </a:r>
            <a:endParaRPr lang="en-US" sz="1600">
              <a:latin typeface="Arial"/>
              <a:cs typeface="Arial"/>
            </a:endParaRPr>
          </a:p>
          <a:p>
            <a:pPr indent="-457200" algn="ctr">
              <a:lnSpc>
                <a:spcPct val="120000"/>
              </a:lnSpc>
              <a:spcBef>
                <a:spcPts val="100"/>
              </a:spcBef>
              <a:buNone/>
            </a:pPr>
            <a:r>
              <a:rPr lang="en-US" sz="1600">
                <a:solidFill>
                  <a:srgbClr val="595959"/>
                </a:solidFill>
                <a:latin typeface="Arial"/>
                <a:cs typeface="Arial"/>
              </a:rPr>
              <a:t>Our Shared Seas. “Funding Trends 2023: Tracking the State of Global Ocean Funding.” 2023. </a:t>
            </a:r>
            <a:r>
              <a:rPr lang="en-US" sz="1600">
                <a:solidFill>
                  <a:srgbClr val="595959"/>
                </a:solidFill>
                <a:latin typeface="Arial"/>
                <a:cs typeface="Arial"/>
                <a:hlinkClick r:id="rId4"/>
              </a:rPr>
              <a:t>www.oursharedseas.com/funding</a:t>
            </a:r>
            <a:r>
              <a:rPr lang="en-US" sz="1600">
                <a:solidFill>
                  <a:srgbClr val="595959"/>
                </a:solidFill>
                <a:latin typeface="Arial"/>
                <a:cs typeface="Arial"/>
              </a:rPr>
              <a:t>.</a:t>
            </a:r>
            <a:endParaRPr lang="en-US" sz="1600">
              <a:latin typeface="Arial"/>
              <a:cs typeface="Arial"/>
            </a:endParaRPr>
          </a:p>
        </p:txBody>
      </p:sp>
      <p:sp>
        <p:nvSpPr>
          <p:cNvPr id="3" name="Content Placeholder 2">
            <a:extLst>
              <a:ext uri="{FF2B5EF4-FFF2-40B4-BE49-F238E27FC236}">
                <a16:creationId xmlns:a16="http://schemas.microsoft.com/office/drawing/2014/main" id="{9C08762B-9F9D-138F-D1DD-2E43DEDADC3D}"/>
              </a:ext>
            </a:extLst>
          </p:cNvPr>
          <p:cNvSpPr txBox="1">
            <a:spLocks/>
          </p:cNvSpPr>
          <p:nvPr/>
        </p:nvSpPr>
        <p:spPr>
          <a:xfrm>
            <a:off x="1176068" y="1532448"/>
            <a:ext cx="3988280" cy="68355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00000"/>
              </a:lnSpc>
              <a:spcBef>
                <a:spcPts val="100"/>
              </a:spcBef>
              <a:buNone/>
            </a:pPr>
            <a:r>
              <a:rPr lang="en-US" sz="2000" b="1" dirty="0">
                <a:solidFill>
                  <a:srgbClr val="595959"/>
                </a:solidFill>
                <a:latin typeface="Arial"/>
                <a:cs typeface="Arial"/>
              </a:rPr>
              <a:t>Philanthropic Ocean-Related</a:t>
            </a:r>
            <a:endParaRPr lang="en-US" sz="2000" b="1" dirty="0">
              <a:solidFill>
                <a:srgbClr val="000000"/>
              </a:solidFill>
              <a:latin typeface="Aptos" panose="02110004020202020204"/>
              <a:cs typeface="Arial"/>
            </a:endParaRPr>
          </a:p>
          <a:p>
            <a:pPr indent="-457200" algn="ctr">
              <a:lnSpc>
                <a:spcPct val="100000"/>
              </a:lnSpc>
              <a:spcBef>
                <a:spcPts val="100"/>
              </a:spcBef>
              <a:buNone/>
            </a:pPr>
            <a:r>
              <a:rPr lang="en-US" sz="2000" b="1" dirty="0">
                <a:solidFill>
                  <a:srgbClr val="595959"/>
                </a:solidFill>
                <a:latin typeface="Arial"/>
                <a:cs typeface="Arial"/>
              </a:rPr>
              <a:t>Grantmaking, 2010-2022 (US)</a:t>
            </a:r>
            <a:endParaRPr lang="en-US" sz="2000" b="1" dirty="0"/>
          </a:p>
        </p:txBody>
      </p:sp>
      <p:cxnSp>
        <p:nvCxnSpPr>
          <p:cNvPr id="8" name="Straight Arrow Connector 7">
            <a:extLst>
              <a:ext uri="{FF2B5EF4-FFF2-40B4-BE49-F238E27FC236}">
                <a16:creationId xmlns:a16="http://schemas.microsoft.com/office/drawing/2014/main" id="{C13E1517-4BAC-E01E-BE1E-FB3FE9E9A1A3}"/>
              </a:ext>
            </a:extLst>
          </p:cNvPr>
          <p:cNvCxnSpPr/>
          <p:nvPr/>
        </p:nvCxnSpPr>
        <p:spPr>
          <a:xfrm flipV="1">
            <a:off x="1181711" y="2782130"/>
            <a:ext cx="4379343" cy="136441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8117822E-2102-A4A3-355C-86E6190D1B07}"/>
              </a:ext>
            </a:extLst>
          </p:cNvPr>
          <p:cNvSpPr txBox="1">
            <a:spLocks/>
          </p:cNvSpPr>
          <p:nvPr/>
        </p:nvSpPr>
        <p:spPr>
          <a:xfrm rot="16200000">
            <a:off x="-1346123" y="3502372"/>
            <a:ext cx="3534605" cy="4160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10000"/>
              </a:lnSpc>
              <a:spcBef>
                <a:spcPts val="100"/>
              </a:spcBef>
              <a:buNone/>
            </a:pPr>
            <a:r>
              <a:rPr lang="en-US" sz="1800">
                <a:solidFill>
                  <a:srgbClr val="595959"/>
                </a:solidFill>
                <a:latin typeface="Arial Narrow"/>
                <a:cs typeface="Arial"/>
              </a:rPr>
              <a:t>ANNUAL FUNDING (USD. MILLIONS)</a:t>
            </a:r>
            <a:endParaRPr lang="en-US" sz="1800"/>
          </a:p>
        </p:txBody>
      </p:sp>
      <p:sp>
        <p:nvSpPr>
          <p:cNvPr id="13" name="Content Placeholder 2">
            <a:extLst>
              <a:ext uri="{FF2B5EF4-FFF2-40B4-BE49-F238E27FC236}">
                <a16:creationId xmlns:a16="http://schemas.microsoft.com/office/drawing/2014/main" id="{AFB2A419-3F08-3061-504E-799779D14159}"/>
              </a:ext>
            </a:extLst>
          </p:cNvPr>
          <p:cNvSpPr txBox="1">
            <a:spLocks/>
          </p:cNvSpPr>
          <p:nvPr/>
        </p:nvSpPr>
        <p:spPr>
          <a:xfrm>
            <a:off x="6418339" y="1401683"/>
            <a:ext cx="5531105" cy="11541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00000"/>
              </a:lnSpc>
              <a:spcBef>
                <a:spcPts val="100"/>
              </a:spcBef>
              <a:buNone/>
            </a:pPr>
            <a:r>
              <a:rPr lang="en-US" sz="2000" b="1">
                <a:solidFill>
                  <a:srgbClr val="595959"/>
                </a:solidFill>
                <a:latin typeface="Arial"/>
                <a:cs typeface="Arial"/>
              </a:rPr>
              <a:t>Ocean Funding From Philanthropy and NGO Non-Foundation Sources: Estimated USD 1.4-2.8B</a:t>
            </a:r>
            <a:endParaRPr lang="en-US"/>
          </a:p>
        </p:txBody>
      </p:sp>
      <p:sp>
        <p:nvSpPr>
          <p:cNvPr id="9" name="Rectangle: Rounded Corners 8">
            <a:extLst>
              <a:ext uri="{FF2B5EF4-FFF2-40B4-BE49-F238E27FC236}">
                <a16:creationId xmlns:a16="http://schemas.microsoft.com/office/drawing/2014/main" id="{58797045-59B5-4097-2ECD-C072390C42B1}"/>
              </a:ext>
            </a:extLst>
          </p:cNvPr>
          <p:cNvSpPr/>
          <p:nvPr/>
        </p:nvSpPr>
        <p:spPr>
          <a:xfrm>
            <a:off x="6314246" y="4588102"/>
            <a:ext cx="2885128" cy="545306"/>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a:cs typeface="Arial"/>
              </a:rPr>
              <a:t>Global Philanthropic Funding</a:t>
            </a:r>
          </a:p>
        </p:txBody>
      </p:sp>
      <p:grpSp>
        <p:nvGrpSpPr>
          <p:cNvPr id="17" name="Group 16">
            <a:extLst>
              <a:ext uri="{FF2B5EF4-FFF2-40B4-BE49-F238E27FC236}">
                <a16:creationId xmlns:a16="http://schemas.microsoft.com/office/drawing/2014/main" id="{4911F186-7B43-FEC4-1238-5D13A7129AF1}"/>
              </a:ext>
            </a:extLst>
          </p:cNvPr>
          <p:cNvGrpSpPr/>
          <p:nvPr/>
        </p:nvGrpSpPr>
        <p:grpSpPr>
          <a:xfrm>
            <a:off x="8571409" y="2979457"/>
            <a:ext cx="1473639" cy="1461248"/>
            <a:chOff x="7245573" y="2948030"/>
            <a:chExt cx="1629946" cy="1613647"/>
          </a:xfrm>
        </p:grpSpPr>
        <p:sp>
          <p:nvSpPr>
            <p:cNvPr id="15" name="Oval 14">
              <a:extLst>
                <a:ext uri="{FF2B5EF4-FFF2-40B4-BE49-F238E27FC236}">
                  <a16:creationId xmlns:a16="http://schemas.microsoft.com/office/drawing/2014/main" id="{03476FC8-01E5-378D-FBF7-3D2ABE1B18E7}"/>
                </a:ext>
              </a:extLst>
            </p:cNvPr>
            <p:cNvSpPr/>
            <p:nvPr/>
          </p:nvSpPr>
          <p:spPr>
            <a:xfrm>
              <a:off x="7245573" y="2948030"/>
              <a:ext cx="1629946" cy="161364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A5F52D-74DF-49EE-8C19-F72A92ED3CA9}"/>
                </a:ext>
              </a:extLst>
            </p:cNvPr>
            <p:cNvSpPr/>
            <p:nvPr/>
          </p:nvSpPr>
          <p:spPr>
            <a:xfrm>
              <a:off x="7489988" y="3199633"/>
              <a:ext cx="1141117" cy="111403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7B1E44A2-4330-9152-58B1-D0BEC342EFAA}"/>
              </a:ext>
            </a:extLst>
          </p:cNvPr>
          <p:cNvSpPr/>
          <p:nvPr/>
        </p:nvSpPr>
        <p:spPr>
          <a:xfrm>
            <a:off x="9445354" y="4587649"/>
            <a:ext cx="2505735" cy="550977"/>
          </a:xfrm>
          <a:prstGeom prst="roundRect">
            <a:avLst/>
          </a:prstGeom>
          <a:solidFill>
            <a:schemeClr val="accent1">
              <a:lumMod val="60000"/>
              <a:lumOff val="40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a:cs typeface="Arial"/>
              </a:rPr>
              <a:t>Ocean Conservation Funding</a:t>
            </a:r>
            <a:endParaRPr lang="en-US" sz="1600"/>
          </a:p>
        </p:txBody>
      </p:sp>
      <p:cxnSp>
        <p:nvCxnSpPr>
          <p:cNvPr id="5" name="Straight Arrow Connector 4">
            <a:extLst>
              <a:ext uri="{FF2B5EF4-FFF2-40B4-BE49-F238E27FC236}">
                <a16:creationId xmlns:a16="http://schemas.microsoft.com/office/drawing/2014/main" id="{E9BC91C3-FAF4-4FD4-7C8D-72C0CBCABBA0}"/>
              </a:ext>
            </a:extLst>
          </p:cNvPr>
          <p:cNvCxnSpPr/>
          <p:nvPr/>
        </p:nvCxnSpPr>
        <p:spPr>
          <a:xfrm flipV="1">
            <a:off x="9298092" y="2428752"/>
            <a:ext cx="2064" cy="769482"/>
          </a:xfrm>
          <a:prstGeom prst="straightConnector1">
            <a:avLst/>
          </a:prstGeom>
        </p:spPr>
        <p:style>
          <a:lnRef idx="1">
            <a:schemeClr val="accent4"/>
          </a:lnRef>
          <a:fillRef idx="0">
            <a:schemeClr val="accent4"/>
          </a:fillRef>
          <a:effectRef idx="0">
            <a:schemeClr val="accent4"/>
          </a:effectRef>
          <a:fontRef idx="minor">
            <a:schemeClr val="tx1"/>
          </a:fontRef>
        </p:style>
      </p:cxnSp>
      <p:sp>
        <p:nvSpPr>
          <p:cNvPr id="18" name="Content Placeholder 2">
            <a:extLst>
              <a:ext uri="{FF2B5EF4-FFF2-40B4-BE49-F238E27FC236}">
                <a16:creationId xmlns:a16="http://schemas.microsoft.com/office/drawing/2014/main" id="{F8C954E3-C4CD-F3F1-62D1-45FAB103C4C3}"/>
              </a:ext>
            </a:extLst>
          </p:cNvPr>
          <p:cNvSpPr txBox="1">
            <a:spLocks/>
          </p:cNvSpPr>
          <p:nvPr/>
        </p:nvSpPr>
        <p:spPr>
          <a:xfrm>
            <a:off x="8766250" y="3245258"/>
            <a:ext cx="1105301" cy="92453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00000"/>
              </a:lnSpc>
              <a:spcBef>
                <a:spcPts val="100"/>
              </a:spcBef>
              <a:buNone/>
            </a:pPr>
            <a:r>
              <a:rPr lang="en-US" sz="1800" b="1">
                <a:solidFill>
                  <a:srgbClr val="595959"/>
                </a:solidFill>
                <a:latin typeface="Arial"/>
                <a:cs typeface="Arial"/>
              </a:rPr>
              <a:t>USD</a:t>
            </a:r>
            <a:endParaRPr lang="en-US" sz="1800">
              <a:solidFill>
                <a:srgbClr val="000000"/>
              </a:solidFill>
              <a:latin typeface="Aptos" panose="02110004020202020204"/>
              <a:cs typeface="Arial"/>
            </a:endParaRPr>
          </a:p>
          <a:p>
            <a:pPr indent="-457200" algn="ctr">
              <a:lnSpc>
                <a:spcPct val="100000"/>
              </a:lnSpc>
              <a:spcBef>
                <a:spcPts val="100"/>
              </a:spcBef>
              <a:buNone/>
            </a:pPr>
            <a:r>
              <a:rPr lang="en-US" sz="1800" b="1">
                <a:solidFill>
                  <a:srgbClr val="595959"/>
                </a:solidFill>
                <a:latin typeface="Arial"/>
                <a:cs typeface="Arial"/>
              </a:rPr>
              <a:t>811B</a:t>
            </a:r>
            <a:endParaRPr lang="en-US" sz="1800"/>
          </a:p>
        </p:txBody>
      </p:sp>
      <p:sp>
        <p:nvSpPr>
          <p:cNvPr id="19" name="Content Placeholder 2">
            <a:extLst>
              <a:ext uri="{FF2B5EF4-FFF2-40B4-BE49-F238E27FC236}">
                <a16:creationId xmlns:a16="http://schemas.microsoft.com/office/drawing/2014/main" id="{DDB3FA90-660C-3DCF-50D8-C524FDD1E088}"/>
              </a:ext>
            </a:extLst>
          </p:cNvPr>
          <p:cNvSpPr txBox="1">
            <a:spLocks/>
          </p:cNvSpPr>
          <p:nvPr/>
        </p:nvSpPr>
        <p:spPr>
          <a:xfrm>
            <a:off x="9202674" y="2551681"/>
            <a:ext cx="960286" cy="358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20000"/>
              </a:lnSpc>
              <a:spcBef>
                <a:spcPts val="100"/>
              </a:spcBef>
              <a:buNone/>
            </a:pPr>
            <a:r>
              <a:rPr lang="en-US" sz="1800" b="1">
                <a:solidFill>
                  <a:srgbClr val="45B0E1"/>
                </a:solidFill>
                <a:latin typeface="Arial"/>
                <a:cs typeface="Arial"/>
              </a:rPr>
              <a:t>&lt;1%</a:t>
            </a:r>
            <a:endParaRPr lang="en-US" sz="1800">
              <a:solidFill>
                <a:srgbClr val="45B0E1"/>
              </a:solidFill>
            </a:endParaRPr>
          </a:p>
        </p:txBody>
      </p:sp>
    </p:spTree>
    <p:extLst>
      <p:ext uri="{BB962C8B-B14F-4D97-AF65-F5344CB8AC3E}">
        <p14:creationId xmlns:p14="http://schemas.microsoft.com/office/powerpoint/2010/main" val="274987392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6" name="Picture 5" descr="A graph with different colored rectangles&#10;&#10;AI-generated content may be incorrect.">
            <a:extLst>
              <a:ext uri="{FF2B5EF4-FFF2-40B4-BE49-F238E27FC236}">
                <a16:creationId xmlns:a16="http://schemas.microsoft.com/office/drawing/2014/main" id="{44C0034B-E439-B064-35DC-4D01DA935EF4}"/>
              </a:ext>
            </a:extLst>
          </p:cNvPr>
          <p:cNvPicPr>
            <a:picLocks noChangeAspect="1"/>
          </p:cNvPicPr>
          <p:nvPr/>
        </p:nvPicPr>
        <p:blipFill>
          <a:blip r:embed="rId3"/>
          <a:stretch>
            <a:fillRect/>
          </a:stretch>
        </p:blipFill>
        <p:spPr>
          <a:xfrm>
            <a:off x="3502834" y="1691054"/>
            <a:ext cx="5611091" cy="3141750"/>
          </a:xfrm>
          <a:prstGeom prst="rect">
            <a:avLst/>
          </a:prstGeom>
        </p:spPr>
      </p:pic>
      <p:sp>
        <p:nvSpPr>
          <p:cNvPr id="2" name="Title 1">
            <a:extLst>
              <a:ext uri="{FF2B5EF4-FFF2-40B4-BE49-F238E27FC236}">
                <a16:creationId xmlns:a16="http://schemas.microsoft.com/office/drawing/2014/main" id="{D54F40BB-B0C0-D978-8457-0F634C86EA78}"/>
              </a:ext>
            </a:extLst>
          </p:cNvPr>
          <p:cNvSpPr>
            <a:spLocks noGrp="1"/>
          </p:cNvSpPr>
          <p:nvPr>
            <p:ph type="title"/>
          </p:nvPr>
        </p:nvSpPr>
        <p:spPr/>
        <p:txBody>
          <a:bodyPr/>
          <a:lstStyle/>
          <a:p>
            <a:r>
              <a:rPr lang="en-US" b="1">
                <a:latin typeface="Arial"/>
                <a:cs typeface="Arial"/>
              </a:rPr>
              <a:t>Financing Ocean Action</a:t>
            </a:r>
          </a:p>
        </p:txBody>
      </p:sp>
      <p:sp>
        <p:nvSpPr>
          <p:cNvPr id="4" name="Content Placeholder 2">
            <a:extLst>
              <a:ext uri="{FF2B5EF4-FFF2-40B4-BE49-F238E27FC236}">
                <a16:creationId xmlns:a16="http://schemas.microsoft.com/office/drawing/2014/main" id="{7F62C7DA-4107-B284-59A6-0E63B2003652}"/>
              </a:ext>
            </a:extLst>
          </p:cNvPr>
          <p:cNvSpPr txBox="1">
            <a:spLocks/>
          </p:cNvSpPr>
          <p:nvPr/>
        </p:nvSpPr>
        <p:spPr>
          <a:xfrm>
            <a:off x="770767" y="6107534"/>
            <a:ext cx="10650467" cy="6456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20000"/>
              </a:lnSpc>
              <a:spcBef>
                <a:spcPts val="100"/>
              </a:spcBef>
              <a:buNone/>
            </a:pPr>
            <a:r>
              <a:rPr lang="en-US" sz="1400">
                <a:solidFill>
                  <a:srgbClr val="595959"/>
                </a:solidFill>
                <a:latin typeface="Arial"/>
                <a:cs typeface="Arial"/>
              </a:rPr>
              <a:t>Note: The year 2021 is the most recent year for which complete data is available for ODA funding levels.</a:t>
            </a:r>
            <a:endParaRPr lang="en-US" sz="1400">
              <a:latin typeface="Arial"/>
              <a:cs typeface="Arial"/>
            </a:endParaRPr>
          </a:p>
          <a:p>
            <a:pPr indent="-457200" algn="ctr">
              <a:lnSpc>
                <a:spcPct val="120000"/>
              </a:lnSpc>
              <a:spcBef>
                <a:spcPts val="100"/>
              </a:spcBef>
              <a:buNone/>
            </a:pPr>
            <a:r>
              <a:rPr lang="en-US" sz="1400">
                <a:solidFill>
                  <a:srgbClr val="595959"/>
                </a:solidFill>
                <a:latin typeface="Arial"/>
                <a:cs typeface="Arial"/>
              </a:rPr>
              <a:t>Our Shared Seas. “Funding Trends 2023: Tracking the State of Global Ocean Funding.” 2023. </a:t>
            </a:r>
            <a:r>
              <a:rPr lang="en-US" sz="1400">
                <a:solidFill>
                  <a:srgbClr val="595959"/>
                </a:solidFill>
                <a:latin typeface="Arial"/>
                <a:cs typeface="Arial"/>
                <a:hlinkClick r:id="rId4"/>
              </a:rPr>
              <a:t>www.oursharedseas.com/funding</a:t>
            </a:r>
            <a:r>
              <a:rPr lang="en-US" sz="1400">
                <a:solidFill>
                  <a:srgbClr val="595959"/>
                </a:solidFill>
                <a:latin typeface="Arial"/>
                <a:cs typeface="Arial"/>
              </a:rPr>
              <a:t>.</a:t>
            </a:r>
            <a:endParaRPr lang="en-US" sz="1400">
              <a:latin typeface="Arial"/>
              <a:cs typeface="Arial"/>
            </a:endParaRPr>
          </a:p>
        </p:txBody>
      </p:sp>
      <p:sp>
        <p:nvSpPr>
          <p:cNvPr id="3" name="Content Placeholder 2">
            <a:extLst>
              <a:ext uri="{FF2B5EF4-FFF2-40B4-BE49-F238E27FC236}">
                <a16:creationId xmlns:a16="http://schemas.microsoft.com/office/drawing/2014/main" id="{D749052D-757C-A8B4-18F1-FC6FED35E9BB}"/>
              </a:ext>
            </a:extLst>
          </p:cNvPr>
          <p:cNvSpPr txBox="1">
            <a:spLocks/>
          </p:cNvSpPr>
          <p:nvPr/>
        </p:nvSpPr>
        <p:spPr>
          <a:xfrm>
            <a:off x="3803503" y="4862106"/>
            <a:ext cx="1829864" cy="8061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10000"/>
              </a:lnSpc>
              <a:spcBef>
                <a:spcPts val="100"/>
              </a:spcBef>
              <a:buNone/>
            </a:pPr>
            <a:r>
              <a:rPr lang="en-US" sz="1800">
                <a:solidFill>
                  <a:srgbClr val="595959"/>
                </a:solidFill>
                <a:latin typeface="Arial Narrow"/>
                <a:cs typeface="Arial"/>
              </a:rPr>
              <a:t>PHILANTHROPIC</a:t>
            </a:r>
            <a:endParaRPr lang="en-US" sz="1800">
              <a:latin typeface="Arial Narrow"/>
            </a:endParaRPr>
          </a:p>
          <a:p>
            <a:pPr indent="-457200" algn="ctr">
              <a:lnSpc>
                <a:spcPct val="110000"/>
              </a:lnSpc>
              <a:spcBef>
                <a:spcPts val="100"/>
              </a:spcBef>
              <a:buNone/>
            </a:pPr>
            <a:r>
              <a:rPr lang="en-US" sz="1800">
                <a:solidFill>
                  <a:srgbClr val="595959"/>
                </a:solidFill>
                <a:latin typeface="Arial Narrow"/>
                <a:cs typeface="Arial"/>
              </a:rPr>
              <a:t>(2022)</a:t>
            </a:r>
          </a:p>
        </p:txBody>
      </p:sp>
      <p:sp>
        <p:nvSpPr>
          <p:cNvPr id="5" name="Content Placeholder 2">
            <a:extLst>
              <a:ext uri="{FF2B5EF4-FFF2-40B4-BE49-F238E27FC236}">
                <a16:creationId xmlns:a16="http://schemas.microsoft.com/office/drawing/2014/main" id="{DDDA5AB6-08BE-9DEF-4032-BE5935B65DAC}"/>
              </a:ext>
            </a:extLst>
          </p:cNvPr>
          <p:cNvSpPr txBox="1">
            <a:spLocks/>
          </p:cNvSpPr>
          <p:nvPr/>
        </p:nvSpPr>
        <p:spPr>
          <a:xfrm>
            <a:off x="5381318" y="4700264"/>
            <a:ext cx="1861606" cy="104219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10000"/>
              </a:lnSpc>
              <a:spcBef>
                <a:spcPts val="100"/>
              </a:spcBef>
              <a:buNone/>
            </a:pPr>
            <a:r>
              <a:rPr lang="en-US" sz="2000" dirty="0">
                <a:solidFill>
                  <a:srgbClr val="595959"/>
                </a:solidFill>
                <a:latin typeface="Arial Narrow"/>
                <a:cs typeface="Arial"/>
              </a:rPr>
              <a:t>NGO, NON-FOUNDATION</a:t>
            </a:r>
            <a:endParaRPr lang="en-US" sz="2000" dirty="0"/>
          </a:p>
          <a:p>
            <a:pPr indent="-457200" algn="ctr">
              <a:lnSpc>
                <a:spcPct val="110000"/>
              </a:lnSpc>
              <a:spcBef>
                <a:spcPts val="100"/>
              </a:spcBef>
              <a:buNone/>
            </a:pPr>
            <a:r>
              <a:rPr lang="en-US" sz="2000" dirty="0">
                <a:solidFill>
                  <a:srgbClr val="595959"/>
                </a:solidFill>
                <a:latin typeface="Arial Narrow"/>
                <a:cs typeface="Arial"/>
              </a:rPr>
              <a:t>(2022)</a:t>
            </a:r>
          </a:p>
        </p:txBody>
      </p:sp>
      <p:sp>
        <p:nvSpPr>
          <p:cNvPr id="7" name="Content Placeholder 2">
            <a:extLst>
              <a:ext uri="{FF2B5EF4-FFF2-40B4-BE49-F238E27FC236}">
                <a16:creationId xmlns:a16="http://schemas.microsoft.com/office/drawing/2014/main" id="{5ECA5158-07B4-7F1C-4C78-D6395E433A20}"/>
              </a:ext>
            </a:extLst>
          </p:cNvPr>
          <p:cNvSpPr txBox="1">
            <a:spLocks/>
          </p:cNvSpPr>
          <p:nvPr/>
        </p:nvSpPr>
        <p:spPr>
          <a:xfrm>
            <a:off x="6693623" y="4794670"/>
            <a:ext cx="2432502" cy="9527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10000"/>
              </a:lnSpc>
              <a:spcBef>
                <a:spcPts val="100"/>
              </a:spcBef>
              <a:buNone/>
            </a:pPr>
            <a:r>
              <a:rPr lang="en-US" sz="1800">
                <a:solidFill>
                  <a:srgbClr val="595959"/>
                </a:solidFill>
                <a:latin typeface="Arial Narrow"/>
                <a:cs typeface="Arial"/>
              </a:rPr>
              <a:t>OFFICIAL DEVELOPMENT</a:t>
            </a:r>
            <a:endParaRPr lang="en-US" sz="1800">
              <a:solidFill>
                <a:srgbClr val="000000"/>
              </a:solidFill>
              <a:latin typeface="Aptos" panose="02110004020202020204"/>
              <a:cs typeface="Arial"/>
            </a:endParaRPr>
          </a:p>
          <a:p>
            <a:pPr indent="-457200" algn="ctr">
              <a:lnSpc>
                <a:spcPct val="110000"/>
              </a:lnSpc>
              <a:spcBef>
                <a:spcPts val="100"/>
              </a:spcBef>
              <a:buNone/>
            </a:pPr>
            <a:r>
              <a:rPr lang="en-US" sz="1800">
                <a:solidFill>
                  <a:srgbClr val="595959"/>
                </a:solidFill>
                <a:latin typeface="Arial Narrow"/>
                <a:cs typeface="Arial"/>
              </a:rPr>
              <a:t>ASSISTANCE (2021)</a:t>
            </a:r>
            <a:endParaRPr lang="en-US" sz="1800">
              <a:solidFill>
                <a:srgbClr val="000000"/>
              </a:solidFill>
              <a:latin typeface="Aptos" panose="02110004020202020204"/>
              <a:cs typeface="Arial"/>
            </a:endParaRPr>
          </a:p>
        </p:txBody>
      </p:sp>
      <p:sp>
        <p:nvSpPr>
          <p:cNvPr id="8" name="Content Placeholder 2">
            <a:extLst>
              <a:ext uri="{FF2B5EF4-FFF2-40B4-BE49-F238E27FC236}">
                <a16:creationId xmlns:a16="http://schemas.microsoft.com/office/drawing/2014/main" id="{820EC40E-D938-C2D1-91B5-E96D10B30E4F}"/>
              </a:ext>
            </a:extLst>
          </p:cNvPr>
          <p:cNvSpPr txBox="1">
            <a:spLocks/>
          </p:cNvSpPr>
          <p:nvPr/>
        </p:nvSpPr>
        <p:spPr>
          <a:xfrm rot="16200000">
            <a:off x="2239979" y="3424111"/>
            <a:ext cx="1828312" cy="2136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10000"/>
              </a:lnSpc>
              <a:spcBef>
                <a:spcPts val="100"/>
              </a:spcBef>
              <a:buNone/>
            </a:pPr>
            <a:r>
              <a:rPr lang="en-US" sz="2000">
                <a:solidFill>
                  <a:srgbClr val="595959"/>
                </a:solidFill>
                <a:latin typeface="Arial Narrow"/>
                <a:cs typeface="Arial"/>
              </a:rPr>
              <a:t>USD, MILLIONS</a:t>
            </a:r>
            <a:endParaRPr lang="en-US" sz="1000">
              <a:solidFill>
                <a:srgbClr val="595959"/>
              </a:solidFill>
              <a:latin typeface="Arial Narrow"/>
              <a:cs typeface="Arial"/>
            </a:endParaRPr>
          </a:p>
        </p:txBody>
      </p:sp>
      <p:sp>
        <p:nvSpPr>
          <p:cNvPr id="11" name="Content Placeholder 2">
            <a:extLst>
              <a:ext uri="{FF2B5EF4-FFF2-40B4-BE49-F238E27FC236}">
                <a16:creationId xmlns:a16="http://schemas.microsoft.com/office/drawing/2014/main" id="{105CCC19-C6B3-A419-BF56-2A737C033EFB}"/>
              </a:ext>
            </a:extLst>
          </p:cNvPr>
          <p:cNvSpPr txBox="1">
            <a:spLocks/>
          </p:cNvSpPr>
          <p:nvPr/>
        </p:nvSpPr>
        <p:spPr>
          <a:xfrm>
            <a:off x="5734921" y="4132703"/>
            <a:ext cx="1279141" cy="7026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00000"/>
              </a:lnSpc>
              <a:spcBef>
                <a:spcPts val="100"/>
              </a:spcBef>
              <a:buNone/>
            </a:pPr>
            <a:r>
              <a:rPr lang="en-US" sz="1600" b="1">
                <a:solidFill>
                  <a:schemeClr val="bg1"/>
                </a:solidFill>
                <a:latin typeface="Arial"/>
                <a:cs typeface="Arial"/>
              </a:rPr>
              <a:t>Low</a:t>
            </a:r>
            <a:endParaRPr lang="en-US" sz="1000" b="1">
              <a:solidFill>
                <a:schemeClr val="bg1"/>
              </a:solidFill>
              <a:latin typeface="Aptos" panose="02110004020202020204"/>
              <a:cs typeface="Arial"/>
            </a:endParaRPr>
          </a:p>
          <a:p>
            <a:pPr indent="-457200" algn="ctr">
              <a:lnSpc>
                <a:spcPct val="100000"/>
              </a:lnSpc>
              <a:spcBef>
                <a:spcPts val="100"/>
              </a:spcBef>
              <a:buNone/>
            </a:pPr>
            <a:r>
              <a:rPr lang="en-US" sz="1600" b="1" dirty="0">
                <a:solidFill>
                  <a:schemeClr val="bg1"/>
                </a:solidFill>
                <a:latin typeface="Arial"/>
                <a:cs typeface="Arial"/>
              </a:rPr>
              <a:t>Estimate</a:t>
            </a:r>
            <a:endParaRPr lang="en-US" sz="1000" b="1" dirty="0">
              <a:solidFill>
                <a:schemeClr val="bg1"/>
              </a:solidFill>
            </a:endParaRPr>
          </a:p>
        </p:txBody>
      </p:sp>
      <p:sp>
        <p:nvSpPr>
          <p:cNvPr id="12" name="Content Placeholder 2">
            <a:extLst>
              <a:ext uri="{FF2B5EF4-FFF2-40B4-BE49-F238E27FC236}">
                <a16:creationId xmlns:a16="http://schemas.microsoft.com/office/drawing/2014/main" id="{57F58766-B4EC-6BA5-FC1B-DE7BC816D42B}"/>
              </a:ext>
            </a:extLst>
          </p:cNvPr>
          <p:cNvSpPr txBox="1">
            <a:spLocks/>
          </p:cNvSpPr>
          <p:nvPr/>
        </p:nvSpPr>
        <p:spPr>
          <a:xfrm>
            <a:off x="5728178" y="2286765"/>
            <a:ext cx="1285885" cy="66896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00000"/>
              </a:lnSpc>
              <a:spcBef>
                <a:spcPts val="0"/>
              </a:spcBef>
              <a:buNone/>
            </a:pPr>
            <a:r>
              <a:rPr lang="en-US" sz="1600" b="1" dirty="0">
                <a:solidFill>
                  <a:srgbClr val="595959"/>
                </a:solidFill>
                <a:latin typeface="Arial"/>
                <a:cs typeface="Arial"/>
              </a:rPr>
              <a:t>High</a:t>
            </a:r>
            <a:endParaRPr lang="en-US" sz="1600" b="1" dirty="0">
              <a:solidFill>
                <a:srgbClr val="000000"/>
              </a:solidFill>
              <a:latin typeface="Aptos" panose="02110004020202020204"/>
              <a:cs typeface="Arial"/>
            </a:endParaRPr>
          </a:p>
          <a:p>
            <a:pPr indent="-457200" algn="ctr">
              <a:lnSpc>
                <a:spcPct val="100000"/>
              </a:lnSpc>
              <a:spcBef>
                <a:spcPts val="0"/>
              </a:spcBef>
              <a:buNone/>
            </a:pPr>
            <a:r>
              <a:rPr lang="en-US" sz="1600" b="1" dirty="0">
                <a:solidFill>
                  <a:srgbClr val="595959"/>
                </a:solidFill>
                <a:latin typeface="Arial"/>
                <a:cs typeface="Arial"/>
              </a:rPr>
              <a:t>Estimate</a:t>
            </a:r>
            <a:endParaRPr lang="en-US" sz="1600" b="1" dirty="0"/>
          </a:p>
        </p:txBody>
      </p:sp>
      <p:sp>
        <p:nvSpPr>
          <p:cNvPr id="13" name="Content Placeholder 2">
            <a:extLst>
              <a:ext uri="{FF2B5EF4-FFF2-40B4-BE49-F238E27FC236}">
                <a16:creationId xmlns:a16="http://schemas.microsoft.com/office/drawing/2014/main" id="{4738BF6E-1896-DD57-ED9C-212C007597B6}"/>
              </a:ext>
            </a:extLst>
          </p:cNvPr>
          <p:cNvSpPr txBox="1">
            <a:spLocks/>
          </p:cNvSpPr>
          <p:nvPr/>
        </p:nvSpPr>
        <p:spPr>
          <a:xfrm>
            <a:off x="5729630" y="3171922"/>
            <a:ext cx="1285885" cy="72291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ctr">
              <a:lnSpc>
                <a:spcPct val="100000"/>
              </a:lnSpc>
              <a:spcBef>
                <a:spcPts val="100"/>
              </a:spcBef>
              <a:buNone/>
            </a:pPr>
            <a:r>
              <a:rPr lang="en-US" sz="1600" b="1">
                <a:solidFill>
                  <a:srgbClr val="595959"/>
                </a:solidFill>
                <a:latin typeface="Arial"/>
                <a:cs typeface="Arial"/>
              </a:rPr>
              <a:t>Medium</a:t>
            </a:r>
            <a:endParaRPr lang="en-US" sz="1000" b="1">
              <a:solidFill>
                <a:srgbClr val="000000"/>
              </a:solidFill>
              <a:latin typeface="Aptos" panose="02110004020202020204"/>
              <a:cs typeface="Arial"/>
            </a:endParaRPr>
          </a:p>
          <a:p>
            <a:pPr indent="-457200" algn="ctr">
              <a:lnSpc>
                <a:spcPct val="100000"/>
              </a:lnSpc>
              <a:spcBef>
                <a:spcPts val="100"/>
              </a:spcBef>
              <a:buNone/>
            </a:pPr>
            <a:r>
              <a:rPr lang="en-US" sz="1600" b="1" dirty="0">
                <a:solidFill>
                  <a:srgbClr val="595959"/>
                </a:solidFill>
                <a:latin typeface="Arial"/>
                <a:cs typeface="Arial"/>
              </a:rPr>
              <a:t>Estimate</a:t>
            </a:r>
            <a:endParaRPr lang="en-US" sz="1000" b="1" dirty="0"/>
          </a:p>
        </p:txBody>
      </p:sp>
    </p:spTree>
    <p:extLst>
      <p:ext uri="{BB962C8B-B14F-4D97-AF65-F5344CB8AC3E}">
        <p14:creationId xmlns:p14="http://schemas.microsoft.com/office/powerpoint/2010/main" val="20773602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795DF3EC-5109-2CEB-B83C-ED19353E88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1B429-8FE4-32EF-362F-451C8611C73F}"/>
              </a:ext>
            </a:extLst>
          </p:cNvPr>
          <p:cNvSpPr>
            <a:spLocks noGrp="1"/>
          </p:cNvSpPr>
          <p:nvPr>
            <p:ph idx="1"/>
          </p:nvPr>
        </p:nvSpPr>
        <p:spPr>
          <a:xfrm>
            <a:off x="1075426" y="5612492"/>
            <a:ext cx="4771846" cy="1152377"/>
          </a:xfrm>
        </p:spPr>
        <p:txBody>
          <a:bodyPr vert="horz" lIns="91440" tIns="45720" rIns="91440" bIns="45720" rtlCol="0" anchor="t">
            <a:noAutofit/>
          </a:bodyPr>
          <a:lstStyle/>
          <a:p>
            <a:r>
              <a:rPr lang="en-US" sz="2000">
                <a:latin typeface="Arial"/>
                <a:cs typeface="Arial"/>
              </a:rPr>
              <a:t>Joint 30by30 Funding Initiative</a:t>
            </a:r>
            <a:endParaRPr lang="en-US"/>
          </a:p>
          <a:p>
            <a:r>
              <a:rPr lang="en-US" sz="2000">
                <a:latin typeface="Arial"/>
                <a:cs typeface="Arial"/>
              </a:rPr>
              <a:t>Ocean Resilience &amp; Climate Alliance</a:t>
            </a:r>
          </a:p>
          <a:p>
            <a:r>
              <a:rPr lang="en-US" sz="2000">
                <a:latin typeface="Arial"/>
                <a:cs typeface="Arial"/>
              </a:rPr>
              <a:t>High Seas Pledge</a:t>
            </a:r>
          </a:p>
          <a:p>
            <a:endParaRPr lang="en-US" sz="2000">
              <a:latin typeface="Arial"/>
              <a:cs typeface="Arial"/>
            </a:endParaRPr>
          </a:p>
          <a:p>
            <a:endParaRPr lang="en-US" sz="2000">
              <a:latin typeface="Arial"/>
              <a:cs typeface="Arial"/>
            </a:endParaRPr>
          </a:p>
        </p:txBody>
      </p:sp>
      <p:sp useBgFill="1">
        <p:nvSpPr>
          <p:cNvPr id="5" name="Rectangle 4">
            <a:extLst>
              <a:ext uri="{FF2B5EF4-FFF2-40B4-BE49-F238E27FC236}">
                <a16:creationId xmlns:a16="http://schemas.microsoft.com/office/drawing/2014/main" id="{2CD1B6F4-3890-1A52-BD81-3CCB552EB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986090E8-C882-973F-5D53-809604667112}"/>
              </a:ext>
            </a:extLst>
          </p:cNvPr>
          <p:cNvGraphicFramePr>
            <a:graphicFrameLocks/>
          </p:cNvGraphicFramePr>
          <p:nvPr>
            <p:extLst>
              <p:ext uri="{D42A27DB-BD31-4B8C-83A1-F6EECF244321}">
                <p14:modId xmlns:p14="http://schemas.microsoft.com/office/powerpoint/2010/main" val="1558762106"/>
              </p:ext>
            </p:extLst>
          </p:nvPr>
        </p:nvGraphicFramePr>
        <p:xfrm>
          <a:off x="836769" y="2457463"/>
          <a:ext cx="4636830" cy="30481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0D6DDA0-ED47-1AFE-7C8A-DCF273CA2CEA}"/>
              </a:ext>
            </a:extLst>
          </p:cNvPr>
          <p:cNvSpPr>
            <a:spLocks noGrp="1"/>
          </p:cNvSpPr>
          <p:nvPr>
            <p:ph type="title"/>
          </p:nvPr>
        </p:nvSpPr>
        <p:spPr/>
        <p:txBody>
          <a:bodyPr>
            <a:normAutofit/>
          </a:bodyPr>
          <a:lstStyle/>
          <a:p>
            <a:pPr algn="ctr"/>
            <a:r>
              <a:rPr lang="en-US" sz="4000" b="1">
                <a:latin typeface="Arial"/>
                <a:cs typeface="Arial"/>
              </a:rPr>
              <a:t>Recent Developments for Ocean Action</a:t>
            </a:r>
          </a:p>
        </p:txBody>
      </p:sp>
    </p:spTree>
    <p:extLst>
      <p:ext uri="{BB962C8B-B14F-4D97-AF65-F5344CB8AC3E}">
        <p14:creationId xmlns:p14="http://schemas.microsoft.com/office/powerpoint/2010/main" val="238330584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106374b-1859-4aa9-a02e-3bf7a9579af5}" enabled="0" method="" siteId="{4106374b-1859-4aa9-a02e-3bf7a9579af5}" removed="1"/>
</clbl:labelList>
</file>

<file path=docProps/app.xml><?xml version="1.0" encoding="utf-8"?>
<Properties xmlns="http://schemas.openxmlformats.org/officeDocument/2006/extended-properties" xmlns:vt="http://schemas.openxmlformats.org/officeDocument/2006/docPropsVTypes">
  <TotalTime>652</TotalTime>
  <Words>1533</Words>
  <Application>Microsoft Macintosh PowerPoint</Application>
  <PresentationFormat>Widescreen</PresentationFormat>
  <Paragraphs>97</Paragraphs>
  <Slides>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Aileron Regular</vt:lpstr>
      <vt:lpstr>Aptos</vt:lpstr>
      <vt:lpstr>Aptos Display</vt:lpstr>
      <vt:lpstr>Arial</vt:lpstr>
      <vt:lpstr>Arial Narrow</vt:lpstr>
      <vt:lpstr>Calibri</vt:lpstr>
      <vt:lpstr>Verlag A</vt:lpstr>
      <vt:lpstr>Office Theme</vt:lpstr>
      <vt:lpstr>Oceans 5</vt:lpstr>
      <vt:lpstr>Oceans 5 Approach</vt:lpstr>
      <vt:lpstr>Oceans 5 Grantee Highlights</vt:lpstr>
      <vt:lpstr>Oceans 5 Grantee Highlights</vt:lpstr>
      <vt:lpstr>Oceans 5 Grantee Highlights</vt:lpstr>
      <vt:lpstr>PowerPoint Presentation</vt:lpstr>
      <vt:lpstr>Philanthropy in Ocean Action </vt:lpstr>
      <vt:lpstr>Financing Ocean Action</vt:lpstr>
      <vt:lpstr>Recent Developments for Ocean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Park</dc:creator>
  <cp:lastModifiedBy>Chuck Fox</cp:lastModifiedBy>
  <cp:revision>55</cp:revision>
  <dcterms:created xsi:type="dcterms:W3CDTF">2025-04-03T08:48:21Z</dcterms:created>
  <dcterms:modified xsi:type="dcterms:W3CDTF">2025-07-10T05:11:10Z</dcterms:modified>
</cp:coreProperties>
</file>