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60" r:id="rId2"/>
    <p:sldId id="288" r:id="rId3"/>
    <p:sldId id="277" r:id="rId4"/>
    <p:sldId id="279" r:id="rId5"/>
    <p:sldId id="280" r:id="rId6"/>
    <p:sldId id="281" r:id="rId7"/>
    <p:sldId id="282" r:id="rId8"/>
    <p:sldId id="283" r:id="rId9"/>
    <p:sldId id="289" r:id="rId10"/>
    <p:sldId id="284" r:id="rId11"/>
    <p:sldId id="285" r:id="rId12"/>
    <p:sldId id="286"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1" d="100"/>
          <a:sy n="71" d="100"/>
        </p:scale>
        <p:origin x="-70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73525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3344617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350948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350850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0371179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46845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4129687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3850329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2"/>
          <p:cNvSpPr>
            <a:spLocks noGrp="1"/>
          </p:cNvSpPr>
          <p:nvPr>
            <p:ph type="body"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AA90A8-D897-4DF9-959B-C74FBF3B5C47}" type="datetimeFigureOut">
              <a:rPr lang="fr-FR" smtClean="0"/>
              <a:pPr/>
              <a:t>10/07/2025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3A4D6C-56E9-4FD3-BA09-4121A209AE5F}" type="slidenum">
              <a:rPr lang="fr-FR" smtClean="0"/>
              <a:pPr/>
              <a:t>‹N°›</a:t>
            </a:fld>
            <a:endParaRPr lang="fr-FR"/>
          </a:p>
        </p:txBody>
      </p:sp>
    </p:spTree>
    <p:extLst>
      <p:ext uri="{BB962C8B-B14F-4D97-AF65-F5344CB8AC3E}">
        <p14:creationId xmlns:p14="http://schemas.microsoft.com/office/powerpoint/2010/main" xmlns="" val="313372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391925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751113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413919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522052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94629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898280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400291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341849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1BF0510-E04D-4349-BD1C-396A1BDCA719}" type="datetimeFigureOut">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10/07/2025</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EFBA42C-84E0-4AD9-8051-4A6E9947B01F}" type="slidenum">
              <a:rPr kumimoji="0" lang="fr-CM"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CM"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63133368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du contenu 3">
            <a:extLst>
              <a:ext uri="{FF2B5EF4-FFF2-40B4-BE49-F238E27FC236}">
                <a16:creationId xmlns="" xmlns:a16="http://schemas.microsoft.com/office/drawing/2014/main" id="{56AE9C51-4A72-3F1D-EDA9-ED9B322A5126}"/>
              </a:ext>
            </a:extLst>
          </p:cNvPr>
          <p:cNvPicPr>
            <a:picLocks noChangeAspect="1"/>
          </p:cNvPicPr>
          <p:nvPr/>
        </p:nvPicPr>
        <p:blipFill rotWithShape="1">
          <a:blip r:embed="rId2">
            <a:extLst>
              <a:ext uri="{28A0092B-C50C-407E-A947-70E740481C1C}">
                <a14:useLocalDpi xmlns:a14="http://schemas.microsoft.com/office/drawing/2010/main" xmlns="" val="0"/>
              </a:ext>
            </a:extLst>
          </a:blip>
          <a:srcRect l="6439" t="23197" r="11862" b="190"/>
          <a:stretch/>
        </p:blipFill>
        <p:spPr>
          <a:xfrm>
            <a:off x="-32201" y="670"/>
            <a:ext cx="12192000" cy="6605391"/>
          </a:xfrm>
          <a:prstGeom prst="rect">
            <a:avLst/>
          </a:prstGeom>
          <a:ln w="28575">
            <a:noFill/>
          </a:ln>
          <a:effectLst/>
        </p:spPr>
      </p:pic>
      <p:sp>
        <p:nvSpPr>
          <p:cNvPr id="4" name="Fond Bleu">
            <a:extLst>
              <a:ext uri="{FF2B5EF4-FFF2-40B4-BE49-F238E27FC236}">
                <a16:creationId xmlns="" xmlns:a16="http://schemas.microsoft.com/office/drawing/2014/main" id="{21DE0A26-C1A8-43EE-8243-1DC2B73CE01F}"/>
              </a:ext>
            </a:extLst>
          </p:cNvPr>
          <p:cNvSpPr/>
          <p:nvPr/>
        </p:nvSpPr>
        <p:spPr>
          <a:xfrm>
            <a:off x="-26167" y="-6164"/>
            <a:ext cx="12192000" cy="6858000"/>
          </a:xfrm>
          <a:prstGeom prst="rect">
            <a:avLst/>
          </a:prstGeom>
          <a:gradFill>
            <a:gsLst>
              <a:gs pos="100000">
                <a:srgbClr val="328ECC"/>
              </a:gs>
              <a:gs pos="3000">
                <a:schemeClr val="bg1">
                  <a:alpha val="58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Logo DGSN">
            <a:extLst>
              <a:ext uri="{FF2B5EF4-FFF2-40B4-BE49-F238E27FC236}">
                <a16:creationId xmlns="" xmlns:a16="http://schemas.microsoft.com/office/drawing/2014/main" id="{4FF35700-8707-4DEC-A6DC-66461B9961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02213" y="52842"/>
            <a:ext cx="1070312" cy="1146270"/>
          </a:xfrm>
          <a:prstGeom prst="rect">
            <a:avLst/>
          </a:prstGeom>
        </p:spPr>
      </p:pic>
      <p:sp>
        <p:nvSpPr>
          <p:cNvPr id="14" name="Entête Française">
            <a:extLst>
              <a:ext uri="{FF2B5EF4-FFF2-40B4-BE49-F238E27FC236}">
                <a16:creationId xmlns="" xmlns:a16="http://schemas.microsoft.com/office/drawing/2014/main" id="{3770E4CC-8A41-46A2-9001-5F4AE8089286}"/>
              </a:ext>
            </a:extLst>
          </p:cNvPr>
          <p:cNvSpPr txBox="1">
            <a:spLocks noChangeArrowheads="1"/>
          </p:cNvSpPr>
          <p:nvPr/>
        </p:nvSpPr>
        <p:spPr bwMode="auto">
          <a:xfrm>
            <a:off x="0" y="91116"/>
            <a:ext cx="3904649" cy="1107996"/>
          </a:xfrm>
          <a:prstGeom prst="rect">
            <a:avLst/>
          </a:prstGeom>
          <a:noFill/>
          <a:ln w="9525">
            <a:noFill/>
            <a:miter lim="800000"/>
            <a:headEnd/>
            <a:tailEnd/>
          </a:ln>
        </p:spPr>
        <p:txBody>
          <a:bodyPr rot="0" vert="horz" wrap="square" lIns="91440" tIns="45720" rIns="91440" bIns="4572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REPUBLIQUE DU CAMEROUN</a:t>
            </a:r>
            <a:b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br>
            <a: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Paix · Travail · Patrie</a:t>
            </a:r>
            <a:endParaRPr kumimoji="0" lang="fr-CM" sz="1100" b="0"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a:t>
            </a:r>
            <a:endParaRPr kumimoji="0" lang="fr-CM" sz="1100" b="0"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PRESIDENCE DE LA REPUBLIQUE</a:t>
            </a:r>
            <a:endParaRPr kumimoji="0" lang="fr-CM" sz="1100" b="0"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a:t>
            </a:r>
            <a:endParaRPr kumimoji="0" lang="fr-CM" sz="1100" b="0"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DELEGATION GENERALE A LA SURETE </a:t>
            </a:r>
            <a:r>
              <a:rPr kumimoji="0" lang="fr-CM" sz="1100" b="1" i="0" u="none" strike="noStrike" kern="1200" cap="none" spc="0" normalizeH="0" baseline="0" noProof="0" dirty="0" smtClean="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NATIONALE</a:t>
            </a:r>
            <a:endParaRPr kumimoji="0" lang="fr-CM" sz="1100" b="0"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p:txBody>
      </p:sp>
      <p:sp>
        <p:nvSpPr>
          <p:cNvPr id="15" name="Entête Anglaise">
            <a:extLst>
              <a:ext uri="{FF2B5EF4-FFF2-40B4-BE49-F238E27FC236}">
                <a16:creationId xmlns="" xmlns:a16="http://schemas.microsoft.com/office/drawing/2014/main" id="{C5C6CDF9-1F25-4ACE-87A0-ADB1A75DA00C}"/>
              </a:ext>
            </a:extLst>
          </p:cNvPr>
          <p:cNvSpPr txBox="1">
            <a:spLocks noChangeArrowheads="1"/>
          </p:cNvSpPr>
          <p:nvPr/>
        </p:nvSpPr>
        <p:spPr bwMode="auto">
          <a:xfrm>
            <a:off x="8350624" y="91116"/>
            <a:ext cx="3724115" cy="1107996"/>
          </a:xfrm>
          <a:prstGeom prst="rect">
            <a:avLst/>
          </a:prstGeom>
          <a:noFill/>
          <a:ln w="9525">
            <a:noFill/>
            <a:miter lim="800000"/>
            <a:headEnd/>
            <a:tailEnd/>
          </a:ln>
        </p:spPr>
        <p:txBody>
          <a:bodyPr rot="0" vert="horz" wrap="square" lIns="91440" tIns="45720" rIns="91440" bIns="45720" anchor="t" anchorCtr="0">
            <a:spAutoFit/>
          </a:bodyPr>
          <a:lstStyle>
            <a:defPPr>
              <a:defRPr lang="fr-FR"/>
            </a:defPPr>
            <a:lvl1pPr algn="ctr">
              <a:defRPr sz="1100" b="1">
                <a:solidFill>
                  <a:srgbClr val="0D2535"/>
                </a:solidFill>
                <a:effectLst/>
                <a:latin typeface="Ubuntu" panose="020B0504030602030204" pitchFamily="34" charset="0"/>
                <a:ea typeface="Calibri" panose="020F0502020204030204" pitchFamily="34" charset="0"/>
                <a:cs typeface="Times New Roman" panose="02020603050405020304"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REPUBLIC OF CAMEROON </a:t>
            </a:r>
            <a:endPar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Peace · Work · Father </a:t>
            </a:r>
            <a:endPar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PRESIDENCY OF THE REPUBLIC </a:t>
            </a:r>
            <a:endPar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rPr>
              <a:t>GENERAL DELEGATION FOR NATIONAL SECURITY </a:t>
            </a:r>
            <a:endParaRPr kumimoji="0" lang="fr-CM" sz="1100" b="1" i="0" u="none" strike="noStrike" kern="1200" cap="none" spc="0" normalizeH="0" baseline="0" noProof="0" dirty="0">
              <a:ln>
                <a:noFill/>
              </a:ln>
              <a:solidFill>
                <a:srgbClr val="0D2535"/>
              </a:solidFill>
              <a:effectLst/>
              <a:uLnTx/>
              <a:uFillTx/>
              <a:latin typeface="Ubuntu" panose="020B0504030602030204" pitchFamily="34" charset="0"/>
              <a:ea typeface="Calibri" panose="020F0502020204030204" pitchFamily="34" charset="0"/>
              <a:cs typeface="Times New Roman" panose="02020603050405020304" pitchFamily="18" charset="0"/>
            </a:endParaRPr>
          </a:p>
        </p:txBody>
      </p:sp>
      <p:sp>
        <p:nvSpPr>
          <p:cNvPr id="2" name="Grand Titre">
            <a:extLst>
              <a:ext uri="{FF2B5EF4-FFF2-40B4-BE49-F238E27FC236}">
                <a16:creationId xmlns="" xmlns:a16="http://schemas.microsoft.com/office/drawing/2014/main" id="{C8774554-F007-415F-B92C-2A4A93894CA1}"/>
              </a:ext>
            </a:extLst>
          </p:cNvPr>
          <p:cNvSpPr txBox="1"/>
          <p:nvPr/>
        </p:nvSpPr>
        <p:spPr>
          <a:xfrm>
            <a:off x="81698" y="4020232"/>
            <a:ext cx="11911342"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3600" b="1" dirty="0" smtClean="0">
                <a:effectLst>
                  <a:outerShdw blurRad="38100" dist="38100" dir="2700000" algn="tl">
                    <a:srgbClr val="000000">
                      <a:alpha val="43137"/>
                    </a:srgbClr>
                  </a:outerShdw>
                </a:effectLst>
                <a:latin typeface="Stencil" panose="040409050D0802020404" pitchFamily="82" charset="0"/>
              </a:rPr>
              <a:t>PROJET DE CREATION D’UNE UNITE NAUTIQUE DE POLICE AU SEIN DE LA DELEGATION GENERALE A LA SURETE NATIONALE</a:t>
            </a:r>
            <a:endParaRPr kumimoji="0" lang="en-US" sz="3600" b="1" i="0" u="none" strike="noStrike" kern="1200" cap="none" spc="0" normalizeH="0" baseline="0" noProof="0" dirty="0">
              <a:ln>
                <a:noFill/>
              </a:ln>
              <a:effectLst>
                <a:outerShdw blurRad="38100" dist="38100" dir="2700000" algn="tl">
                  <a:srgbClr val="000000">
                    <a:alpha val="43137"/>
                  </a:srgbClr>
                </a:outerShdw>
              </a:effectLst>
              <a:uLnTx/>
              <a:uFillTx/>
              <a:latin typeface="Stencil" panose="040409050D0802020404" pitchFamily="82" charset="0"/>
            </a:endParaRPr>
          </a:p>
        </p:txBody>
      </p:sp>
      <p:sp>
        <p:nvSpPr>
          <p:cNvPr id="18" name="ZoneTexte 17">
            <a:extLst>
              <a:ext uri="{FF2B5EF4-FFF2-40B4-BE49-F238E27FC236}">
                <a16:creationId xmlns="" xmlns:a16="http://schemas.microsoft.com/office/drawing/2014/main" id="{71008E27-EB3D-3898-8FFA-A3C64B20F012}"/>
              </a:ext>
            </a:extLst>
          </p:cNvPr>
          <p:cNvSpPr txBox="1"/>
          <p:nvPr/>
        </p:nvSpPr>
        <p:spPr>
          <a:xfrm>
            <a:off x="0" y="1597914"/>
            <a:ext cx="12192000"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effectLst/>
                <a:uLnTx/>
                <a:uFillTx/>
                <a:latin typeface="Arial Black" panose="020B0A04020102020204" pitchFamily="34" charset="0"/>
              </a:rPr>
              <a:t>CONFERENCE INTERNATIONALE</a:t>
            </a:r>
            <a:r>
              <a:rPr kumimoji="0" lang="en-US" sz="4000" b="1" i="0" u="none" strike="noStrike" kern="1200" cap="none" spc="0" normalizeH="0" noProof="0" dirty="0" smtClean="0">
                <a:ln>
                  <a:noFill/>
                </a:ln>
                <a:effectLst/>
                <a:uLnTx/>
                <a:uFillTx/>
                <a:latin typeface="Arial Black" panose="020B0A04020102020204" pitchFamily="34" charset="0"/>
              </a:rPr>
              <a:t>                     SUR L’ECONOMIE BLEUE DURABLE               DANS LE GOLFE DE GUINEE</a:t>
            </a:r>
            <a:endParaRPr kumimoji="0" lang="fr-CM" sz="4400" b="1" i="0" u="none" strike="noStrike" kern="1200" cap="none" spc="0" normalizeH="0" baseline="0" noProof="0" dirty="0">
              <a:ln w="28575">
                <a:solidFill>
                  <a:srgbClr val="006290"/>
                </a:solidFill>
              </a:ln>
              <a:effectLst/>
              <a:uLnTx/>
              <a:uFillTx/>
              <a:latin typeface="Arial Black" panose="020B0A04020102020204" pitchFamily="34" charset="0"/>
            </a:endParaRPr>
          </a:p>
        </p:txBody>
      </p:sp>
      <p:sp>
        <p:nvSpPr>
          <p:cNvPr id="5" name="Rectangle 4">
            <a:extLst>
              <a:ext uri="{FF2B5EF4-FFF2-40B4-BE49-F238E27FC236}">
                <a16:creationId xmlns="" xmlns:a16="http://schemas.microsoft.com/office/drawing/2014/main" id="{93CF363D-1372-3C99-E6C6-99991179CC5F}"/>
              </a:ext>
            </a:extLst>
          </p:cNvPr>
          <p:cNvSpPr/>
          <p:nvPr/>
        </p:nvSpPr>
        <p:spPr>
          <a:xfrm>
            <a:off x="11567077" y="6125505"/>
            <a:ext cx="565932" cy="389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M" sz="1600" b="1" i="0" u="none" strike="noStrike" kern="1200" cap="none" spc="0" normalizeH="0" baseline="0" noProof="0" dirty="0">
              <a:ln>
                <a:noFill/>
              </a:ln>
              <a:solidFill>
                <a:prstClr val="white"/>
              </a:solidFill>
              <a:effectLst/>
              <a:uLnTx/>
              <a:uFillTx/>
              <a:latin typeface="Ubuntu" panose="020B0504030602030204" pitchFamily="34" charset="0"/>
              <a:ea typeface="+mn-ea"/>
              <a:cs typeface="+mn-cs"/>
            </a:endParaRPr>
          </a:p>
        </p:txBody>
      </p:sp>
      <p:sp>
        <p:nvSpPr>
          <p:cNvPr id="6" name="ZoneTexte 5"/>
          <p:cNvSpPr txBox="1"/>
          <p:nvPr/>
        </p:nvSpPr>
        <p:spPr>
          <a:xfrm>
            <a:off x="2657461" y="5868387"/>
            <a:ext cx="6225988" cy="400110"/>
          </a:xfrm>
          <a:prstGeom prst="rect">
            <a:avLst/>
          </a:prstGeom>
          <a:noFill/>
        </p:spPr>
        <p:txBody>
          <a:bodyPr wrap="square" rtlCol="0">
            <a:spAutoFit/>
          </a:bodyPr>
          <a:lstStyle/>
          <a:p>
            <a:pPr algn="ctr"/>
            <a:r>
              <a:rPr lang="fr-FR" sz="2000" dirty="0" smtClean="0">
                <a:solidFill>
                  <a:srgbClr val="0070C0"/>
                </a:solidFill>
                <a:latin typeface="Stencil" panose="040409050D0802020404" pitchFamily="82" charset="0"/>
              </a:rPr>
              <a:t>Yaoundé, le 10 Juillet 2025,</a:t>
            </a:r>
            <a:endParaRPr lang="fr-FR" sz="2000" dirty="0">
              <a:solidFill>
                <a:srgbClr val="0070C0"/>
              </a:solidFill>
              <a:latin typeface="Stencil" panose="040409050D0802020404" pitchFamily="82" charset="0"/>
            </a:endParaRPr>
          </a:p>
        </p:txBody>
      </p:sp>
    </p:spTree>
    <p:extLst>
      <p:ext uri="{BB962C8B-B14F-4D97-AF65-F5344CB8AC3E}">
        <p14:creationId xmlns:p14="http://schemas.microsoft.com/office/powerpoint/2010/main" xmlns="" val="3346861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147917"/>
            <a:ext cx="10712824" cy="6029045"/>
          </a:xfrm>
        </p:spPr>
        <p:txBody>
          <a:bodyPr>
            <a:normAutofit/>
          </a:bodyPr>
          <a:lstStyle/>
          <a:p>
            <a:pPr marL="0" lvl="0" indent="0" algn="ctr">
              <a:buNone/>
            </a:pPr>
            <a:r>
              <a:rPr lang="fr-FR" sz="3200" b="1" kern="100" dirty="0" smtClean="0">
                <a:solidFill>
                  <a:srgbClr val="0F4761"/>
                </a:solidFill>
                <a:latin typeface="Aptos Display"/>
              </a:rPr>
              <a:t>C-</a:t>
            </a:r>
            <a:r>
              <a:rPr lang="fr-FR" sz="3200" kern="100" dirty="0" smtClean="0">
                <a:solidFill>
                  <a:srgbClr val="0F4761"/>
                </a:solidFill>
                <a:latin typeface="Aptos Display"/>
              </a:rPr>
              <a:t> </a:t>
            </a:r>
            <a:r>
              <a:rPr lang="fr-FR" sz="3200" b="1" u="sng" kern="100" dirty="0" smtClean="0">
                <a:solidFill>
                  <a:srgbClr val="0F4761"/>
                </a:solidFill>
                <a:latin typeface="Aptos Display"/>
              </a:rPr>
              <a:t>Etat </a:t>
            </a:r>
            <a:r>
              <a:rPr lang="fr-FR" sz="3200" b="1" u="sng" kern="100" dirty="0">
                <a:solidFill>
                  <a:srgbClr val="0F4761"/>
                </a:solidFill>
                <a:latin typeface="Aptos Display"/>
              </a:rPr>
              <a:t>d’avancement du </a:t>
            </a:r>
            <a:r>
              <a:rPr lang="fr-FR" sz="3200" b="1" u="sng" kern="100" dirty="0" smtClean="0">
                <a:solidFill>
                  <a:srgbClr val="0F4761"/>
                </a:solidFill>
                <a:latin typeface="Aptos Display"/>
              </a:rPr>
              <a:t>projet</a:t>
            </a:r>
          </a:p>
          <a:p>
            <a:pPr marL="0" lvl="0" indent="0" algn="ctr">
              <a:buNone/>
            </a:pPr>
            <a:endParaRPr lang="fr-FR" sz="1100" b="1" u="sng" kern="100" dirty="0">
              <a:solidFill>
                <a:srgbClr val="0F4761"/>
              </a:solidFill>
              <a:latin typeface="Aptos Display"/>
            </a:endParaRPr>
          </a:p>
          <a:p>
            <a:pPr marL="0" marR="0" lvl="0" indent="1076325" algn="just" rtl="0">
              <a:buNone/>
            </a:pPr>
            <a:r>
              <a:rPr lang="fr-FR" b="0" i="0" u="none" strike="noStrike" kern="100" baseline="0" dirty="0" smtClean="0">
                <a:solidFill>
                  <a:srgbClr val="0F4761"/>
                </a:solidFill>
                <a:latin typeface="Aptos Display"/>
              </a:rPr>
              <a:t>A date, les diligences ci-après ont été effectuées</a:t>
            </a:r>
            <a:r>
              <a:rPr lang="fr-FR" b="0" i="0" u="none" strike="noStrike" kern="100" baseline="0" dirty="0" smtClean="0">
                <a:solidFill>
                  <a:srgbClr val="0F4761"/>
                </a:solidFill>
                <a:latin typeface="Times New Roman" panose="02020603050405020304" pitchFamily="18" charset="0"/>
              </a:rPr>
              <a:t> </a:t>
            </a:r>
            <a:r>
              <a:rPr lang="fr-FR" b="0" i="0" u="none" strike="noStrike" kern="100" baseline="0" dirty="0" smtClean="0">
                <a:solidFill>
                  <a:srgbClr val="0F4761"/>
                </a:solidFill>
                <a:latin typeface="Aptos Display"/>
              </a:rPr>
              <a:t>:</a:t>
            </a:r>
          </a:p>
          <a:p>
            <a:pPr marL="1344613" marR="0" lvl="0" indent="-268288" algn="just" rtl="0">
              <a:buFont typeface="Wingdings" panose="05000000000000000000" pitchFamily="2" charset="2"/>
              <a:buChar char="Ø"/>
            </a:pPr>
            <a:r>
              <a:rPr lang="fr-FR" b="0" i="0" u="none" strike="noStrike" kern="100" baseline="0" dirty="0" smtClean="0">
                <a:solidFill>
                  <a:srgbClr val="0F4761"/>
                </a:solidFill>
                <a:latin typeface="Aptos Display"/>
              </a:rPr>
              <a:t>La conception d’un Curriculum de formation des Agents de l’Unité Nautique de Police. Ladite formation qui est axée sur 05 modules, s’étend sur une durée de 18 mois, dans un Centre de Formation et de Recyclage basé dans l’une des quatre grandes villes abritant les Secteurs Nautiques (Douala, </a:t>
            </a:r>
            <a:r>
              <a:rPr lang="fr-FR" b="0" i="0" u="none" strike="noStrike" kern="100" baseline="0" dirty="0" err="1" smtClean="0">
                <a:solidFill>
                  <a:srgbClr val="0F4761"/>
                </a:solidFill>
                <a:latin typeface="Aptos Display"/>
              </a:rPr>
              <a:t>Limbé</a:t>
            </a:r>
            <a:r>
              <a:rPr lang="fr-FR" b="0" i="0" u="none" strike="noStrike" kern="100" baseline="0" dirty="0" smtClean="0">
                <a:solidFill>
                  <a:srgbClr val="0F4761"/>
                </a:solidFill>
                <a:latin typeface="Aptos Display"/>
              </a:rPr>
              <a:t>, Kribi ou Garoua) ;</a:t>
            </a:r>
          </a:p>
          <a:p>
            <a:pPr marL="1344613" marR="0" lvl="0" indent="-268288" algn="just" rtl="0">
              <a:buFont typeface="Wingdings" panose="05000000000000000000" pitchFamily="2" charset="2"/>
              <a:buChar char="Ø"/>
            </a:pPr>
            <a:endParaRPr lang="fr-FR" sz="500" b="0" i="0" u="none" strike="noStrike" kern="100" baseline="0" dirty="0" smtClean="0">
              <a:solidFill>
                <a:srgbClr val="0F4761"/>
              </a:solidFill>
              <a:latin typeface="Times New Roman" panose="02020603050405020304" pitchFamily="18" charset="0"/>
            </a:endParaRPr>
          </a:p>
          <a:p>
            <a:pPr marL="1344613" marR="0" lvl="0" indent="-268288" algn="just" rtl="0">
              <a:buFont typeface="Wingdings" panose="05000000000000000000" pitchFamily="2" charset="2"/>
              <a:buChar char="Ø"/>
            </a:pPr>
            <a:r>
              <a:rPr lang="fr-FR" b="0" i="0" u="none" strike="noStrike" kern="100" baseline="0" dirty="0" smtClean="0">
                <a:solidFill>
                  <a:srgbClr val="0F4761"/>
                </a:solidFill>
                <a:latin typeface="Aptos Display"/>
              </a:rPr>
              <a:t>L’organisation d’un Atelier par l’ONUDC du 10 au 13 Juin 2025 à Yaoundé, en faveur de certains fonctionnaires de la Sûreté Nationale, afin de se familiariser avec le domaine nautique et s’approprier les grands défis existant dans ce domaine spécifique;</a:t>
            </a:r>
          </a:p>
          <a:p>
            <a:pPr marL="1344613" marR="0" lvl="0" indent="-268288" algn="just" rtl="0">
              <a:buFont typeface="Wingdings" panose="05000000000000000000" pitchFamily="2" charset="2"/>
              <a:buChar char="Ø"/>
            </a:pPr>
            <a:endParaRPr lang="fr-FR" sz="600" b="0" i="0" u="none" strike="noStrike" kern="100" baseline="0" dirty="0" smtClean="0">
              <a:solidFill>
                <a:srgbClr val="0F4761"/>
              </a:solidFill>
              <a:latin typeface="Aptos Display"/>
            </a:endParaRPr>
          </a:p>
          <a:p>
            <a:pPr marL="1344613" marR="0" lvl="0" indent="-268288" algn="just" rtl="0">
              <a:buFont typeface="Wingdings" panose="05000000000000000000" pitchFamily="2" charset="2"/>
              <a:buChar char="Ø"/>
            </a:pPr>
            <a:r>
              <a:rPr lang="fr-FR" b="0" i="0" u="none" strike="noStrike" kern="100" baseline="0" dirty="0" smtClean="0">
                <a:solidFill>
                  <a:srgbClr val="0F4761"/>
                </a:solidFill>
                <a:latin typeface="Aptos Display"/>
              </a:rPr>
              <a:t>La conception des projets de textes juridiques relatifs à l’organisation et au fonctionnement de l’Unité Nautique de Police envisagée.</a:t>
            </a:r>
          </a:p>
        </p:txBody>
      </p:sp>
    </p:spTree>
    <p:extLst>
      <p:ext uri="{BB962C8B-B14F-4D97-AF65-F5344CB8AC3E}">
        <p14:creationId xmlns:p14="http://schemas.microsoft.com/office/powerpoint/2010/main" xmlns="" val="2633694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268941"/>
            <a:ext cx="10515600" cy="5908022"/>
          </a:xfrm>
        </p:spPr>
        <p:txBody>
          <a:bodyPr>
            <a:normAutofit/>
          </a:bodyPr>
          <a:lstStyle/>
          <a:p>
            <a:pPr marL="0" lvl="0" indent="0" algn="ctr">
              <a:buNone/>
            </a:pPr>
            <a:r>
              <a:rPr lang="fr-FR" sz="3200" b="1" kern="100" dirty="0" smtClean="0">
                <a:solidFill>
                  <a:srgbClr val="0F4761"/>
                </a:solidFill>
                <a:latin typeface="Aptos Display"/>
              </a:rPr>
              <a:t>D- </a:t>
            </a:r>
            <a:r>
              <a:rPr lang="fr-FR" sz="3400" b="1" u="sng" kern="100" dirty="0" smtClean="0">
                <a:solidFill>
                  <a:srgbClr val="0F4761"/>
                </a:solidFill>
                <a:latin typeface="Aptos Display"/>
              </a:rPr>
              <a:t>Actions </a:t>
            </a:r>
            <a:r>
              <a:rPr lang="fr-FR" sz="3400" b="1" u="sng" kern="100" dirty="0">
                <a:solidFill>
                  <a:srgbClr val="0F4761"/>
                </a:solidFill>
                <a:latin typeface="Aptos Display"/>
              </a:rPr>
              <a:t>à mener</a:t>
            </a:r>
          </a:p>
          <a:p>
            <a:pPr marL="0" marR="0" lvl="0" indent="1076325" rtl="0">
              <a:buNone/>
            </a:pPr>
            <a:endParaRPr lang="fr-FR" b="0" i="0" u="none" strike="noStrike" kern="100" baseline="0" dirty="0" smtClean="0">
              <a:solidFill>
                <a:srgbClr val="0F4761"/>
              </a:solidFill>
              <a:latin typeface="Aptos Display"/>
            </a:endParaRPr>
          </a:p>
          <a:p>
            <a:pPr marL="0" marR="0" lvl="0" indent="1076325" rtl="0">
              <a:buNone/>
            </a:pPr>
            <a:r>
              <a:rPr lang="fr-FR" b="0" i="0" u="none" strike="noStrike" kern="100" baseline="0" dirty="0" smtClean="0">
                <a:solidFill>
                  <a:srgbClr val="0F4761"/>
                </a:solidFill>
                <a:latin typeface="Aptos Display"/>
              </a:rPr>
              <a:t>Il s’agit principalement :</a:t>
            </a:r>
            <a:endParaRPr lang="fr-FR" b="0" i="0" u="none" strike="noStrike" kern="100" baseline="0" dirty="0" smtClean="0">
              <a:solidFill>
                <a:srgbClr val="0F4761"/>
              </a:solidFill>
              <a:latin typeface="Times New Roman" panose="02020603050405020304" pitchFamily="18" charset="0"/>
            </a:endParaRPr>
          </a:p>
          <a:p>
            <a:pPr marL="1250950" marR="0" lvl="0" indent="-174625" algn="just" rtl="0">
              <a:buFont typeface="Wingdings" panose="05000000000000000000" pitchFamily="2" charset="2"/>
              <a:buChar char="Ø"/>
            </a:pPr>
            <a:r>
              <a:rPr lang="fr-FR" b="0" i="0" u="none" strike="noStrike" kern="100" baseline="0" dirty="0" smtClean="0">
                <a:solidFill>
                  <a:srgbClr val="0F4761"/>
                </a:solidFill>
                <a:latin typeface="Aptos Display"/>
              </a:rPr>
              <a:t>Des missions de </a:t>
            </a:r>
            <a:r>
              <a:rPr lang="fr-FR" b="0" i="0" u="none" strike="noStrike" kern="100" baseline="0" dirty="0" err="1" smtClean="0">
                <a:solidFill>
                  <a:srgbClr val="0F4761"/>
                </a:solidFill>
                <a:latin typeface="Aptos Display"/>
              </a:rPr>
              <a:t>benchmarking</a:t>
            </a:r>
            <a:r>
              <a:rPr lang="fr-FR" b="0" i="0" u="none" strike="noStrike" kern="100" baseline="0" dirty="0" smtClean="0">
                <a:solidFill>
                  <a:srgbClr val="0F4761"/>
                </a:solidFill>
                <a:latin typeface="Aptos Display"/>
              </a:rPr>
              <a:t> pour s’approprier les expériences des Unités Nautiques dans les Etats étrangers ;</a:t>
            </a:r>
          </a:p>
          <a:p>
            <a:pPr marL="1250950" marR="0" lvl="0" indent="-174625" algn="just" rtl="0">
              <a:buFont typeface="Wingdings" panose="05000000000000000000" pitchFamily="2" charset="2"/>
              <a:buChar char="Ø"/>
            </a:pPr>
            <a:endParaRPr lang="fr-FR" sz="800" b="0" i="0" u="none" strike="noStrike" kern="100" baseline="0" dirty="0" smtClean="0">
              <a:solidFill>
                <a:srgbClr val="0F4761"/>
              </a:solidFill>
              <a:latin typeface="Times New Roman" panose="02020603050405020304" pitchFamily="18" charset="0"/>
            </a:endParaRPr>
          </a:p>
          <a:p>
            <a:pPr marL="1250950" marR="0" lvl="0" indent="-174625" algn="just" rtl="0">
              <a:buFont typeface="Wingdings" panose="05000000000000000000" pitchFamily="2" charset="2"/>
              <a:buChar char="Ø"/>
            </a:pPr>
            <a:r>
              <a:rPr lang="fr-FR" b="0" i="0" u="none" strike="noStrike" kern="100" baseline="0" dirty="0" smtClean="0">
                <a:solidFill>
                  <a:srgbClr val="0F4761"/>
                </a:solidFill>
                <a:latin typeface="Aptos Display"/>
              </a:rPr>
              <a:t>La recherche de financements pour la construction des infrastructures et l’achat des moyens logistiques et techniques, en prélude au lancement effectif de l’Unité Nautique envisagée.</a:t>
            </a:r>
          </a:p>
          <a:p>
            <a:pPr marR="0" lvl="0" rtl="0"/>
            <a:endParaRPr lang="fr-FR" sz="1800" b="0" i="0" u="none" strike="noStrike" kern="100" baseline="0" dirty="0" smtClean="0">
              <a:solidFill>
                <a:srgbClr val="0F4761"/>
              </a:solidFill>
              <a:latin typeface="Times New Roman" panose="02020603050405020304" pitchFamily="18" charset="0"/>
            </a:endParaRPr>
          </a:p>
          <a:p>
            <a:pPr marL="0" lvl="0" indent="1076325" algn="just">
              <a:buNone/>
            </a:pPr>
            <a:r>
              <a:rPr lang="fr-FR" b="0" i="0" u="none" strike="noStrike" kern="100" baseline="0" dirty="0" smtClean="0">
                <a:solidFill>
                  <a:srgbClr val="0F4761"/>
                </a:solidFill>
                <a:latin typeface="Aptos Display"/>
              </a:rPr>
              <a:t>Au regard de ce qui précède, l’apport </a:t>
            </a:r>
            <a:r>
              <a:rPr lang="fr-FR" kern="100" dirty="0">
                <a:solidFill>
                  <a:srgbClr val="0F4761"/>
                </a:solidFill>
                <a:latin typeface="Aptos Display"/>
              </a:rPr>
              <a:t>multiforme des partenaires nationaux et internationaux du </a:t>
            </a:r>
            <a:r>
              <a:rPr lang="fr-FR" kern="100" dirty="0" smtClean="0">
                <a:solidFill>
                  <a:srgbClr val="0F4761"/>
                </a:solidFill>
                <a:latin typeface="Aptos Display"/>
              </a:rPr>
              <a:t>Cameroun (</a:t>
            </a:r>
            <a:r>
              <a:rPr lang="fr-FR" kern="100" dirty="0">
                <a:solidFill>
                  <a:srgbClr val="0F4761"/>
                </a:solidFill>
                <a:latin typeface="Aptos Display"/>
              </a:rPr>
              <a:t>renforcement </a:t>
            </a:r>
            <a:r>
              <a:rPr lang="fr-FR" b="0" i="0" u="none" strike="noStrike" kern="100" baseline="0" dirty="0" smtClean="0">
                <a:solidFill>
                  <a:srgbClr val="0F4761"/>
                </a:solidFill>
                <a:latin typeface="Aptos Display"/>
              </a:rPr>
              <a:t>des capacités, soutiens</a:t>
            </a:r>
            <a:r>
              <a:rPr lang="fr-FR" b="0" i="0" u="none" strike="noStrike" kern="100" dirty="0" smtClean="0">
                <a:solidFill>
                  <a:srgbClr val="0F4761"/>
                </a:solidFill>
                <a:latin typeface="Aptos Display"/>
              </a:rPr>
              <a:t> financiers et logistiques)</a:t>
            </a:r>
            <a:r>
              <a:rPr lang="fr-FR" b="0" i="0" u="none" strike="noStrike" kern="100" baseline="0" dirty="0" smtClean="0">
                <a:solidFill>
                  <a:srgbClr val="0F4761"/>
                </a:solidFill>
                <a:latin typeface="Aptos Display"/>
              </a:rPr>
              <a:t>, serait salutaire pour concrétiser le présent projet, qui permettra à coup sûr de renforcer l’action du Cameroun sur les espaces maritimes, et indirectement, à garantir une plus grande sûreté de la navigation maritime dans une partie importante du Golfe de Guinée.</a:t>
            </a:r>
          </a:p>
          <a:p>
            <a:pPr marR="0" lvl="0" rtl="0"/>
            <a:endParaRPr lang="fr-FR" b="0" i="0" u="none" strike="noStrike" kern="100" baseline="0" dirty="0" smtClean="0">
              <a:solidFill>
                <a:srgbClr val="0F4761"/>
              </a:solidFill>
              <a:latin typeface="Times New Roman" panose="02020603050405020304" pitchFamily="18" charset="0"/>
            </a:endParaRPr>
          </a:p>
        </p:txBody>
      </p:sp>
    </p:spTree>
    <p:extLst>
      <p:ext uri="{BB962C8B-B14F-4D97-AF65-F5344CB8AC3E}">
        <p14:creationId xmlns:p14="http://schemas.microsoft.com/office/powerpoint/2010/main" xmlns="" val="2691155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295835"/>
            <a:ext cx="10515600" cy="5881128"/>
          </a:xfrm>
        </p:spPr>
        <p:txBody>
          <a:bodyPr/>
          <a:lstStyle/>
          <a:p>
            <a:pPr marL="0" lvl="0" indent="0" algn="ctr">
              <a:buNone/>
            </a:pPr>
            <a:endParaRPr lang="fr-FR" b="1" kern="100" dirty="0" smtClean="0">
              <a:solidFill>
                <a:srgbClr val="0F4761"/>
              </a:solidFill>
              <a:latin typeface="Aptos Display"/>
            </a:endParaRPr>
          </a:p>
          <a:p>
            <a:pPr marL="0" lvl="0" indent="0" algn="ctr">
              <a:buNone/>
            </a:pPr>
            <a:endParaRPr lang="fr-FR" b="1" kern="100" dirty="0">
              <a:solidFill>
                <a:srgbClr val="0F4761"/>
              </a:solidFill>
              <a:latin typeface="Aptos Display"/>
            </a:endParaRPr>
          </a:p>
          <a:p>
            <a:pPr marL="0" lvl="0" indent="0" algn="ctr">
              <a:buNone/>
            </a:pPr>
            <a:endParaRPr lang="fr-FR" b="1" kern="100" dirty="0" smtClean="0">
              <a:solidFill>
                <a:srgbClr val="0F4761"/>
              </a:solidFill>
              <a:latin typeface="Aptos Display"/>
            </a:endParaRPr>
          </a:p>
          <a:p>
            <a:pPr marL="0" lvl="0" indent="0" algn="ctr">
              <a:buNone/>
            </a:pPr>
            <a:endParaRPr lang="fr-FR" sz="3200" b="1" kern="100" dirty="0">
              <a:solidFill>
                <a:srgbClr val="0F4761"/>
              </a:solidFill>
              <a:latin typeface="Aptos Display"/>
            </a:endParaRPr>
          </a:p>
          <a:p>
            <a:pPr marL="0" lvl="0" indent="0" algn="ctr">
              <a:buNone/>
            </a:pPr>
            <a:r>
              <a:rPr lang="fr-FR" sz="3200" b="1" kern="100" dirty="0" smtClean="0">
                <a:solidFill>
                  <a:srgbClr val="0F4761"/>
                </a:solidFill>
                <a:latin typeface="Aptos Display"/>
              </a:rPr>
              <a:t>Merci </a:t>
            </a:r>
            <a:r>
              <a:rPr lang="fr-FR" sz="3200" b="1" kern="100" dirty="0">
                <a:solidFill>
                  <a:srgbClr val="0F4761"/>
                </a:solidFill>
                <a:latin typeface="Aptos Display"/>
              </a:rPr>
              <a:t>pour votre aimable attention !!!!!</a:t>
            </a:r>
          </a:p>
          <a:p>
            <a:pPr lvl="0" algn="ctr"/>
            <a:endParaRPr lang="fr-FR" sz="3200" b="1" kern="100" dirty="0">
              <a:solidFill>
                <a:srgbClr val="0F4761"/>
              </a:solidFill>
              <a:latin typeface="Times New Roman" panose="02020603050405020304" pitchFamily="18" charset="0"/>
            </a:endParaRPr>
          </a:p>
          <a:p>
            <a:pPr marL="0" lvl="0" indent="0" algn="ctr">
              <a:buNone/>
            </a:pPr>
            <a:r>
              <a:rPr lang="en-US" sz="3200" b="1" kern="100" dirty="0">
                <a:solidFill>
                  <a:srgbClr val="0F4761"/>
                </a:solidFill>
                <a:latin typeface="Aptos Display"/>
              </a:rPr>
              <a:t>Thank You for your kind attention !!!!!!!!</a:t>
            </a:r>
            <a:endParaRPr lang="en-US" sz="3200" b="1" kern="100" dirty="0">
              <a:solidFill>
                <a:srgbClr val="0F4761"/>
              </a:solidFill>
              <a:latin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xmlns="" val="4254561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Migrants camerounais rapatriés de Libye: &quot;c'était l'enfer total!&quot;"/>
          <p:cNvSpPr>
            <a:spLocks noChangeAspect="1" noChangeArrowheads="1"/>
          </p:cNvSpPr>
          <p:nvPr/>
        </p:nvSpPr>
        <p:spPr bwMode="auto">
          <a:xfrm>
            <a:off x="8711315" y="5417351"/>
            <a:ext cx="1686449" cy="168645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8" descr="Le désert du Sahara, frontière meurtrière pour les migrants - Vatican New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 name="Imag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66564" y="160338"/>
            <a:ext cx="11044238" cy="6858000"/>
          </a:xfrm>
          <a:prstGeom prst="rect">
            <a:avLst/>
          </a:prstGeom>
          <a:effectLst>
            <a:innerShdw blurRad="63500" dist="50800" dir="13500000">
              <a:prstClr val="black">
                <a:alpha val="50000"/>
              </a:prstClr>
            </a:innerShdw>
          </a:effectLst>
        </p:spPr>
      </p:pic>
    </p:spTree>
    <p:extLst>
      <p:ext uri="{BB962C8B-B14F-4D97-AF65-F5344CB8AC3E}">
        <p14:creationId xmlns:p14="http://schemas.microsoft.com/office/powerpoint/2010/main" xmlns="" val="3532739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4102"/>
            <a:ext cx="10515600" cy="1019922"/>
          </a:xfrm>
        </p:spPr>
        <p:txBody>
          <a:bodyPr/>
          <a:lstStyle/>
          <a:p>
            <a:pPr marR="0" algn="ctr" rtl="0"/>
            <a:r>
              <a:rPr lang="fr-FR" b="1" i="0" u="sng" strike="noStrike" kern="100" baseline="0" dirty="0" smtClean="0">
                <a:solidFill>
                  <a:srgbClr val="0F4761"/>
                </a:solidFill>
                <a:latin typeface="Aptos Display"/>
              </a:rPr>
              <a:t>INTRODUCTION</a:t>
            </a:r>
            <a:endParaRPr lang="fr-FR" b="1" i="0" u="sng" strike="noStrike" kern="100" baseline="0" dirty="0" smtClean="0">
              <a:solidFill>
                <a:srgbClr val="0F4761"/>
              </a:solidFill>
              <a:latin typeface="Times New Roman" panose="02020603050405020304" pitchFamily="18" charset="0"/>
            </a:endParaRPr>
          </a:p>
        </p:txBody>
      </p:sp>
      <p:sp>
        <p:nvSpPr>
          <p:cNvPr id="3" name="Espace réservé du texte 2"/>
          <p:cNvSpPr>
            <a:spLocks noGrp="1"/>
          </p:cNvSpPr>
          <p:nvPr>
            <p:ph type="body" idx="1"/>
          </p:nvPr>
        </p:nvSpPr>
        <p:spPr>
          <a:xfrm>
            <a:off x="1479176" y="1111624"/>
            <a:ext cx="9595130" cy="5867400"/>
          </a:xfrm>
        </p:spPr>
        <p:txBody>
          <a:bodyPr>
            <a:normAutofit fontScale="92500"/>
          </a:bodyPr>
          <a:lstStyle/>
          <a:p>
            <a:pPr marL="0" marR="0" lvl="0" indent="1076325" algn="just" rtl="0">
              <a:lnSpc>
                <a:spcPct val="120000"/>
              </a:lnSpc>
              <a:buNone/>
            </a:pPr>
            <a:r>
              <a:rPr lang="fr-FR" b="0" i="0" u="none" strike="noStrike" kern="100" baseline="0" dirty="0" smtClean="0">
                <a:solidFill>
                  <a:srgbClr val="0F4761"/>
                </a:solidFill>
                <a:latin typeface="Aptos Display"/>
              </a:rPr>
              <a:t>Dans son discours d’ouverture de la présente conférence sur l’Economie Bleue durable dans le Golfe de Guinée, le Premier Ministre, Chef du Gouvernement, Représentant personnel du Chef de l’Etat a rappelé qu’il n’y a pas de développement économique sans sécurité. En effet, la sécurité représente la condition préalable, sine qua non de la réussite de tout projet économique. De par sa position stratégique et la richesse de son écosystème marin, le Golfe de Guinée n’échappe pas aux actes criminels se rattachant au trafic de stupéfiants, à la contrebande, au vol à main armée, à la piraterie maritime, pour ne citer que ces infractions.</a:t>
            </a:r>
          </a:p>
          <a:p>
            <a:pPr marL="0" indent="1076325" algn="just">
              <a:lnSpc>
                <a:spcPct val="120000"/>
              </a:lnSpc>
              <a:buNone/>
            </a:pPr>
            <a:r>
              <a:rPr lang="fr-FR" kern="100" dirty="0">
                <a:solidFill>
                  <a:srgbClr val="0F4761"/>
                </a:solidFill>
                <a:latin typeface="Aptos Display"/>
              </a:rPr>
              <a:t>Le Cameroun qui fait partie du Golfe de Guinée, dispose d’une façade maritime de près de 414 km de long et d’un réseau hydrographique très dense. Compte tenu de son rôle déterminant dans l’Economie Bleue, le Cameroun doit se doter d’un dispositif opérationnel efficace pour garantir la sûreté dans les activités économiques sur les espaces maritimes relevant de sa souveraineté. </a:t>
            </a:r>
            <a:r>
              <a:rPr lang="fr-FR" b="1" kern="100" dirty="0">
                <a:solidFill>
                  <a:srgbClr val="0F4761"/>
                </a:solidFill>
                <a:latin typeface="Aptos Display"/>
              </a:rPr>
              <a:t>(Voir Figure sur l’étendue de la compétence du Cameroun dans l’Océan Atlantique</a:t>
            </a:r>
            <a:r>
              <a:rPr lang="fr-FR" kern="100" dirty="0">
                <a:solidFill>
                  <a:srgbClr val="0F4761"/>
                </a:solidFill>
                <a:latin typeface="Aptos Display"/>
              </a:rPr>
              <a:t>). C’est ainsi qu’il avait été recommandé, au terme du Sommet de Yaoundé tenu en Juin 2013, de renforcer le dispositif opérationnel de l’Etat en mer, face à la recrudescence de la criminalité maritime. C’est dans cette mouvance que la DGSN se propose de créer une Unité Nautique de Police en son sein, afin d’agir en zone maritime aux côtés d’autres forces de défense et de sécurité (Douanes, Marine Nationale, Brigade Fluviale de la Gendarmerie Nationale, BIR Delta). </a:t>
            </a:r>
            <a:endParaRPr lang="fr-FR" kern="100" dirty="0">
              <a:solidFill>
                <a:srgbClr val="0F4761"/>
              </a:solidFill>
              <a:latin typeface="Times New Roman" panose="02020603050405020304" pitchFamily="18" charset="0"/>
            </a:endParaRPr>
          </a:p>
          <a:p>
            <a:pPr marL="0" marR="0" lvl="0" indent="1076325" algn="just" rtl="0">
              <a:lnSpc>
                <a:spcPct val="120000"/>
              </a:lnSpc>
              <a:buNone/>
            </a:pPr>
            <a:endParaRPr lang="fr-FR" b="0" i="0" u="none" strike="noStrike" kern="100" baseline="0" dirty="0" smtClean="0">
              <a:solidFill>
                <a:srgbClr val="0F4761"/>
              </a:solidFill>
              <a:latin typeface="Times New Roman" panose="02020603050405020304" pitchFamily="18" charset="0"/>
            </a:endParaRPr>
          </a:p>
        </p:txBody>
      </p:sp>
    </p:spTree>
    <p:extLst>
      <p:ext uri="{BB962C8B-B14F-4D97-AF65-F5344CB8AC3E}">
        <p14:creationId xmlns:p14="http://schemas.microsoft.com/office/powerpoint/2010/main" xmlns="" val="3346797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7208"/>
            <a:ext cx="10515600" cy="804768"/>
          </a:xfrm>
        </p:spPr>
        <p:txBody>
          <a:bodyPr>
            <a:normAutofit/>
          </a:bodyPr>
          <a:lstStyle/>
          <a:p>
            <a:pPr marR="0" algn="ctr" rtl="0"/>
            <a:r>
              <a:rPr lang="fr-FR" sz="3600" b="1" i="0" u="sng" strike="noStrike" kern="100" baseline="0" dirty="0" smtClean="0">
                <a:solidFill>
                  <a:srgbClr val="0F4761"/>
                </a:solidFill>
                <a:latin typeface="Aptos Display"/>
              </a:rPr>
              <a:t>INTRODUCTION</a:t>
            </a:r>
            <a:endParaRPr lang="fr-FR" sz="3600" b="1" i="0" u="sng" strike="noStrike" kern="100" baseline="0" dirty="0" smtClean="0">
              <a:solidFill>
                <a:srgbClr val="0F4761"/>
              </a:solidFill>
              <a:latin typeface="Times New Roman" panose="02020603050405020304" pitchFamily="18" charset="0"/>
            </a:endParaRPr>
          </a:p>
        </p:txBody>
      </p:sp>
      <p:sp>
        <p:nvSpPr>
          <p:cNvPr id="3" name="Espace réservé du texte 2"/>
          <p:cNvSpPr>
            <a:spLocks noGrp="1"/>
          </p:cNvSpPr>
          <p:nvPr>
            <p:ph type="body" idx="1"/>
          </p:nvPr>
        </p:nvSpPr>
        <p:spPr>
          <a:xfrm>
            <a:off x="838200" y="1116106"/>
            <a:ext cx="10515600" cy="5060857"/>
          </a:xfrm>
        </p:spPr>
        <p:txBody>
          <a:bodyPr>
            <a:normAutofit/>
          </a:bodyPr>
          <a:lstStyle/>
          <a:p>
            <a:pPr marL="0" marR="0" lvl="0" indent="1076325" algn="just" rtl="0">
              <a:buNone/>
            </a:pPr>
            <a:r>
              <a:rPr lang="fr-FR" b="0" i="0" u="none" strike="noStrike" kern="100" baseline="0" dirty="0" smtClean="0">
                <a:solidFill>
                  <a:srgbClr val="0F4761"/>
                </a:solidFill>
                <a:latin typeface="Aptos Display"/>
              </a:rPr>
              <a:t>D’une manière générale, une Unité Nautique de Police renvoie à</a:t>
            </a:r>
            <a:r>
              <a:rPr lang="fr-FR" b="0" i="0" u="none" strike="noStrike" kern="100" dirty="0" smtClean="0">
                <a:solidFill>
                  <a:srgbClr val="0F4761"/>
                </a:solidFill>
                <a:latin typeface="Aptos Display"/>
              </a:rPr>
              <a:t> </a:t>
            </a:r>
            <a:r>
              <a:rPr lang="fr-FR" b="0" i="0" u="none" strike="noStrike" kern="100" baseline="0" dirty="0" smtClean="0">
                <a:solidFill>
                  <a:srgbClr val="0F4761"/>
                </a:solidFill>
                <a:latin typeface="Aptos Display"/>
              </a:rPr>
              <a:t>un Organe spécialisé chargé de veiller à la sécurité et au respect de la règlementation en vigueur sur les espaces maritimes relevant de la souveraineté d’un Etat donné.</a:t>
            </a:r>
          </a:p>
          <a:p>
            <a:pPr marL="0" marR="0" lvl="0" indent="1076325" algn="just" rtl="0">
              <a:buNone/>
            </a:pPr>
            <a:r>
              <a:rPr lang="fr-FR" b="0" i="0" u="none" strike="noStrike" kern="100" baseline="0" dirty="0" smtClean="0">
                <a:solidFill>
                  <a:srgbClr val="0F4761"/>
                </a:solidFill>
                <a:latin typeface="Aptos Display"/>
              </a:rPr>
              <a:t>Historiquement, la présence de Police en mer remonte à 1934, date de création du </a:t>
            </a:r>
            <a:r>
              <a:rPr lang="fr-FR" b="1" i="0" u="none" strike="noStrike" kern="100" baseline="0" dirty="0" smtClean="0">
                <a:solidFill>
                  <a:srgbClr val="0F4761"/>
                </a:solidFill>
                <a:latin typeface="Aptos Display"/>
              </a:rPr>
              <a:t>Service de Police et de Sûreté</a:t>
            </a:r>
            <a:r>
              <a:rPr lang="fr-FR" b="0" i="0" u="none" strike="noStrike" kern="100" baseline="0" dirty="0" smtClean="0">
                <a:solidFill>
                  <a:srgbClr val="0F4761"/>
                </a:solidFill>
                <a:latin typeface="Aptos Display"/>
              </a:rPr>
              <a:t> par </a:t>
            </a:r>
            <a:r>
              <a:rPr lang="fr-FR" b="1" i="0" u="none" strike="noStrike" kern="100" baseline="0" dirty="0" smtClean="0">
                <a:solidFill>
                  <a:srgbClr val="0F4761"/>
                </a:solidFill>
                <a:latin typeface="Aptos Display"/>
              </a:rPr>
              <a:t>Arrêté du 31 mars 1934</a:t>
            </a:r>
            <a:r>
              <a:rPr lang="fr-FR" b="0" i="0" u="none" strike="noStrike" kern="100" baseline="0" dirty="0" smtClean="0">
                <a:solidFill>
                  <a:srgbClr val="0F4761"/>
                </a:solidFill>
                <a:latin typeface="Aptos Display"/>
              </a:rPr>
              <a:t>. La mission de cette Unité était de contrôler les mouvements frontaliers dans les Villes de Kribi, Douala et Garoua. Au fil du temps, la </a:t>
            </a:r>
            <a:r>
              <a:rPr lang="fr-FR" b="1" i="0" u="none" strike="noStrike" kern="100" baseline="0" dirty="0" smtClean="0">
                <a:solidFill>
                  <a:srgbClr val="0F4761"/>
                </a:solidFill>
                <a:latin typeface="Aptos Display"/>
              </a:rPr>
              <a:t>Brigade Fluviale de Kribi</a:t>
            </a:r>
            <a:r>
              <a:rPr lang="fr-FR" b="0" i="0" u="none" strike="noStrike" kern="100" baseline="0" dirty="0" smtClean="0">
                <a:solidFill>
                  <a:srgbClr val="0F4761"/>
                </a:solidFill>
                <a:latin typeface="Aptos Display"/>
              </a:rPr>
              <a:t> et la </a:t>
            </a:r>
            <a:r>
              <a:rPr lang="fr-FR" b="1" i="0" u="none" strike="noStrike" kern="100" baseline="0" dirty="0" smtClean="0">
                <a:solidFill>
                  <a:srgbClr val="0F4761"/>
                </a:solidFill>
                <a:latin typeface="Aptos Display"/>
              </a:rPr>
              <a:t>Brigade des Ports</a:t>
            </a:r>
            <a:r>
              <a:rPr lang="fr-FR" b="0" i="0" u="none" strike="noStrike" kern="100" baseline="0" dirty="0" smtClean="0">
                <a:solidFill>
                  <a:srgbClr val="0F4761"/>
                </a:solidFill>
                <a:latin typeface="Aptos Display"/>
              </a:rPr>
              <a:t> ont été créées par </a:t>
            </a:r>
            <a:r>
              <a:rPr lang="fr-FR" b="1" i="0" u="none" strike="noStrike" kern="100" baseline="0" dirty="0" smtClean="0">
                <a:solidFill>
                  <a:srgbClr val="0F4761"/>
                </a:solidFill>
                <a:latin typeface="Aptos Display"/>
              </a:rPr>
              <a:t>Arrêté du 05 mars 1935</a:t>
            </a:r>
            <a:r>
              <a:rPr lang="fr-FR" b="0" i="0" u="none" strike="noStrike" kern="100" baseline="0" dirty="0" smtClean="0">
                <a:solidFill>
                  <a:srgbClr val="0F4761"/>
                </a:solidFill>
                <a:latin typeface="Aptos Display"/>
              </a:rPr>
              <a:t>. Jusqu’à l’indépendance de nombreuses Unités de Police agissaient déjà dans les espaces maritimes. Toutefois, compte tenu des insuffisances observées et de la désuétude du matériel jadis acquis pour lutter contre la criminalité maritime, la création d’une Unité Nautique de Police apparait salutaire.</a:t>
            </a:r>
          </a:p>
          <a:p>
            <a:pPr marL="0" indent="1076325" algn="just">
              <a:buNone/>
            </a:pPr>
            <a:r>
              <a:rPr lang="fr-FR" kern="100" dirty="0">
                <a:solidFill>
                  <a:srgbClr val="0F4761"/>
                </a:solidFill>
                <a:latin typeface="Aptos Display"/>
              </a:rPr>
              <a:t>Notre propos s’articulera autour de deux (02) points essentiels</a:t>
            </a:r>
            <a:r>
              <a:rPr lang="fr-FR" kern="100" dirty="0">
                <a:solidFill>
                  <a:srgbClr val="0F4761"/>
                </a:solidFill>
                <a:latin typeface="Times New Roman" panose="02020603050405020304" pitchFamily="18" charset="0"/>
              </a:rPr>
              <a:t> </a:t>
            </a:r>
            <a:r>
              <a:rPr lang="fr-FR" kern="100" dirty="0">
                <a:solidFill>
                  <a:srgbClr val="0F4761"/>
                </a:solidFill>
                <a:latin typeface="Aptos Display"/>
              </a:rPr>
              <a:t>: </a:t>
            </a:r>
            <a:endParaRPr lang="fr-FR" kern="100" dirty="0" smtClean="0">
              <a:solidFill>
                <a:srgbClr val="0F4761"/>
              </a:solidFill>
              <a:latin typeface="Aptos Display"/>
            </a:endParaRPr>
          </a:p>
          <a:p>
            <a:pPr marL="1076325" indent="174625" algn="just">
              <a:buFont typeface="Wingdings" panose="05000000000000000000" pitchFamily="2" charset="2"/>
              <a:buChar char="§"/>
            </a:pPr>
            <a:r>
              <a:rPr lang="fr-FR" kern="100" dirty="0" smtClean="0">
                <a:solidFill>
                  <a:srgbClr val="0F4761"/>
                </a:solidFill>
                <a:latin typeface="Aptos Display"/>
              </a:rPr>
              <a:t>l’état </a:t>
            </a:r>
            <a:r>
              <a:rPr lang="fr-FR" kern="100" dirty="0">
                <a:solidFill>
                  <a:srgbClr val="0F4761"/>
                </a:solidFill>
                <a:latin typeface="Aptos Display"/>
              </a:rPr>
              <a:t>des lieux de l’action de la Sûreté Nationale sur les plans </a:t>
            </a:r>
            <a:r>
              <a:rPr lang="fr-FR" kern="100" dirty="0" smtClean="0">
                <a:solidFill>
                  <a:srgbClr val="0F4761"/>
                </a:solidFill>
                <a:latin typeface="Aptos Display"/>
              </a:rPr>
              <a:t>d’eau;</a:t>
            </a:r>
          </a:p>
          <a:p>
            <a:pPr marL="1076325" indent="174625" algn="just">
              <a:buFont typeface="Wingdings" panose="05000000000000000000" pitchFamily="2" charset="2"/>
              <a:buChar char="§"/>
            </a:pPr>
            <a:r>
              <a:rPr lang="fr-FR" kern="100" dirty="0" smtClean="0">
                <a:solidFill>
                  <a:srgbClr val="0F4761"/>
                </a:solidFill>
                <a:latin typeface="Aptos Display"/>
              </a:rPr>
              <a:t>le </a:t>
            </a:r>
            <a:r>
              <a:rPr lang="fr-FR" kern="100" dirty="0">
                <a:solidFill>
                  <a:srgbClr val="0F4761"/>
                </a:solidFill>
                <a:latin typeface="Aptos Display"/>
              </a:rPr>
              <a:t>contenu du projet de création d’une Unité Nautique de Police au sein de la DGSN.</a:t>
            </a:r>
            <a:endParaRPr lang="fr-FR" kern="100" dirty="0">
              <a:solidFill>
                <a:srgbClr val="0F4761"/>
              </a:solidFill>
              <a:latin typeface="Times New Roman" panose="02020603050405020304" pitchFamily="18" charset="0"/>
            </a:endParaRPr>
          </a:p>
          <a:p>
            <a:pPr marL="0" marR="0" lvl="0" indent="1076325" algn="just" rtl="0">
              <a:buNone/>
            </a:pPr>
            <a:endParaRPr lang="fr-FR" b="0" i="0" u="none" strike="noStrike" kern="100" baseline="0" dirty="0" smtClean="0">
              <a:solidFill>
                <a:srgbClr val="0F4761"/>
              </a:solidFill>
              <a:latin typeface="Times New Roman" panose="02020603050405020304" pitchFamily="18" charset="0"/>
            </a:endParaRPr>
          </a:p>
        </p:txBody>
      </p:sp>
    </p:spTree>
    <p:extLst>
      <p:ext uri="{BB962C8B-B14F-4D97-AF65-F5344CB8AC3E}">
        <p14:creationId xmlns:p14="http://schemas.microsoft.com/office/powerpoint/2010/main" xmlns="" val="3895818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200" b="1" kern="100" dirty="0" smtClean="0">
                <a:solidFill>
                  <a:srgbClr val="0F4761"/>
                </a:solidFill>
                <a:latin typeface="Aptos Display"/>
              </a:rPr>
              <a:t>I- </a:t>
            </a:r>
            <a:r>
              <a:rPr lang="fr-FR" sz="3200" b="1" u="sng" kern="100" dirty="0" smtClean="0">
                <a:solidFill>
                  <a:srgbClr val="0F4761"/>
                </a:solidFill>
                <a:latin typeface="Aptos Display"/>
              </a:rPr>
              <a:t>ETAT </a:t>
            </a:r>
            <a:r>
              <a:rPr lang="fr-FR" sz="3200" b="1" u="sng" kern="100" dirty="0">
                <a:solidFill>
                  <a:srgbClr val="0F4761"/>
                </a:solidFill>
                <a:latin typeface="Aptos Display"/>
              </a:rPr>
              <a:t>DES LIEUX DE LA SECURISATION </a:t>
            </a:r>
            <a:r>
              <a:rPr lang="fr-FR" sz="3200" b="1" u="sng" kern="100" dirty="0" smtClean="0">
                <a:solidFill>
                  <a:srgbClr val="0F4761"/>
                </a:solidFill>
                <a:latin typeface="Aptos Display"/>
              </a:rPr>
              <a:t>                     DES </a:t>
            </a:r>
            <a:r>
              <a:rPr lang="fr-FR" sz="3200" b="1" u="sng" kern="100" dirty="0">
                <a:solidFill>
                  <a:srgbClr val="0F4761"/>
                </a:solidFill>
                <a:latin typeface="Aptos Display"/>
              </a:rPr>
              <a:t>PLANS D’EAU PAR LA SURETE NATIONALE</a:t>
            </a:r>
            <a:endParaRPr lang="fr-FR" b="0" i="1" u="none" strike="noStrike" kern="100" baseline="0" dirty="0" smtClean="0">
              <a:latin typeface="Bookman Old Style" panose="02050604050505020204" pitchFamily="18" charset="0"/>
            </a:endParaRPr>
          </a:p>
        </p:txBody>
      </p:sp>
      <p:sp>
        <p:nvSpPr>
          <p:cNvPr id="3" name="Espace réservé du texte 2"/>
          <p:cNvSpPr>
            <a:spLocks noGrp="1"/>
          </p:cNvSpPr>
          <p:nvPr>
            <p:ph type="body" idx="1"/>
          </p:nvPr>
        </p:nvSpPr>
        <p:spPr>
          <a:xfrm>
            <a:off x="838200" y="1788459"/>
            <a:ext cx="10515600" cy="4598894"/>
          </a:xfrm>
        </p:spPr>
        <p:txBody>
          <a:bodyPr>
            <a:normAutofit/>
          </a:bodyPr>
          <a:lstStyle/>
          <a:p>
            <a:pPr marL="0" marR="0" lvl="0" indent="1076325" algn="just" rtl="0">
              <a:buNone/>
            </a:pPr>
            <a:endParaRPr lang="fr-FR" b="0" i="0" u="none" strike="noStrike" kern="100" baseline="0" dirty="0" smtClean="0">
              <a:solidFill>
                <a:srgbClr val="0F4761"/>
              </a:solidFill>
              <a:latin typeface="Aptos Display"/>
            </a:endParaRPr>
          </a:p>
          <a:p>
            <a:pPr marL="0" marR="0" lvl="0" indent="1076325" algn="just" rtl="0">
              <a:buNone/>
            </a:pPr>
            <a:r>
              <a:rPr lang="fr-FR" b="0" i="0" u="none" strike="noStrike" kern="100" baseline="0" dirty="0" smtClean="0">
                <a:solidFill>
                  <a:srgbClr val="0F4761"/>
                </a:solidFill>
                <a:latin typeface="Aptos Display"/>
              </a:rPr>
              <a:t>En application des</a:t>
            </a:r>
            <a:r>
              <a:rPr lang="fr-FR" b="0" i="0" u="none" strike="noStrike" kern="100" dirty="0" smtClean="0">
                <a:solidFill>
                  <a:srgbClr val="0F4761"/>
                </a:solidFill>
                <a:latin typeface="Aptos Display"/>
              </a:rPr>
              <a:t> dispositions de </a:t>
            </a:r>
            <a:r>
              <a:rPr lang="fr-FR" b="0" i="0" u="none" strike="noStrike" kern="100" baseline="0" dirty="0" smtClean="0">
                <a:solidFill>
                  <a:srgbClr val="0F4761"/>
                </a:solidFill>
                <a:latin typeface="Aptos Display"/>
              </a:rPr>
              <a:t>l’article 4 du Décret N°2012/540 du 19 novembre 2012 portant organisation de la DGSN, cette dernière est compétente pour missions entre autres, d’assurer la sécurité intérieure et extérieure de l’Etat, de lutter contre la criminalité nationale, internationale et transnationale, ainsi que de la protection des institutions, des libertés, des  personnes et des biens.</a:t>
            </a:r>
          </a:p>
          <a:p>
            <a:pPr marL="0" marR="0" lvl="0" indent="1076325" algn="just" rtl="0"/>
            <a:endParaRPr lang="fr-FR" sz="1600" b="0" i="0" u="none" strike="noStrike" kern="100" baseline="0" dirty="0" smtClean="0">
              <a:solidFill>
                <a:srgbClr val="0F4761"/>
              </a:solidFill>
              <a:latin typeface="Aptos Display"/>
            </a:endParaRPr>
          </a:p>
          <a:p>
            <a:pPr marL="0" marR="0" lvl="0" indent="1076325" algn="just" rtl="0">
              <a:buNone/>
            </a:pPr>
            <a:r>
              <a:rPr lang="fr-FR" b="0" i="0" u="none" strike="noStrike" kern="100" baseline="0" dirty="0" smtClean="0">
                <a:solidFill>
                  <a:srgbClr val="0F4761"/>
                </a:solidFill>
                <a:latin typeface="Aptos Display"/>
              </a:rPr>
              <a:t>C’est ainsi que la Délégation Générale à la Sûreté Nationale se déploie sur les plans d’eau à travers certaines Unités déconcentrées de la Direction de la Police des Frontières à savoir :  les Commissariats aux Ports de Kribi et de Douala, les Postes Emi-immigration de </a:t>
            </a:r>
            <a:r>
              <a:rPr lang="fr-FR" b="0" i="0" u="none" strike="noStrike" kern="100" baseline="0" dirty="0" err="1" smtClean="0">
                <a:solidFill>
                  <a:srgbClr val="0F4761"/>
                </a:solidFill>
                <a:latin typeface="Aptos Display"/>
              </a:rPr>
              <a:t>Manoka</a:t>
            </a:r>
            <a:r>
              <a:rPr lang="fr-FR" b="0" i="0" u="none" strike="noStrike" kern="100" baseline="0" dirty="0" smtClean="0">
                <a:solidFill>
                  <a:srgbClr val="0F4761"/>
                </a:solidFill>
                <a:latin typeface="Aptos Display"/>
              </a:rPr>
              <a:t>, </a:t>
            </a:r>
            <a:r>
              <a:rPr lang="fr-FR" b="0" i="0" u="none" strike="noStrike" kern="100" baseline="0" dirty="0" err="1" smtClean="0">
                <a:solidFill>
                  <a:srgbClr val="0F4761"/>
                </a:solidFill>
                <a:latin typeface="Aptos Display"/>
              </a:rPr>
              <a:t>Bota-Limbé</a:t>
            </a:r>
            <a:r>
              <a:rPr lang="fr-FR" b="0" i="0" u="none" strike="noStrike" kern="100" baseline="0" dirty="0" smtClean="0">
                <a:solidFill>
                  <a:srgbClr val="0F4761"/>
                </a:solidFill>
                <a:latin typeface="Aptos Display"/>
              </a:rPr>
              <a:t>, ainsi que certains Postes Frontières ayant une ouverture à la mer (</a:t>
            </a:r>
            <a:r>
              <a:rPr lang="fr-FR" b="0" i="0" u="none" strike="noStrike" kern="100" baseline="0" dirty="0" err="1" smtClean="0">
                <a:solidFill>
                  <a:srgbClr val="0F4761"/>
                </a:solidFill>
                <a:latin typeface="Aptos Display"/>
              </a:rPr>
              <a:t>Idenau</a:t>
            </a:r>
            <a:r>
              <a:rPr lang="fr-FR" b="0" i="0" u="none" strike="noStrike" kern="100" baseline="0" dirty="0" smtClean="0">
                <a:solidFill>
                  <a:srgbClr val="0F4761"/>
                </a:solidFill>
                <a:latin typeface="Aptos Display"/>
              </a:rPr>
              <a:t>, </a:t>
            </a:r>
            <a:r>
              <a:rPr lang="fr-FR" b="0" i="0" u="none" strike="noStrike" kern="100" baseline="0" dirty="0" err="1" smtClean="0">
                <a:solidFill>
                  <a:srgbClr val="0F4761"/>
                </a:solidFill>
                <a:latin typeface="Aptos Display"/>
              </a:rPr>
              <a:t>Mouanko</a:t>
            </a:r>
            <a:r>
              <a:rPr lang="fr-FR" b="0" i="0" u="none" strike="noStrike" kern="100" baseline="0" dirty="0" smtClean="0">
                <a:solidFill>
                  <a:srgbClr val="0F4761"/>
                </a:solidFill>
                <a:latin typeface="Aptos Display"/>
              </a:rPr>
              <a:t>, </a:t>
            </a:r>
            <a:r>
              <a:rPr lang="fr-FR" b="0" i="0" u="none" strike="noStrike" kern="100" baseline="0" dirty="0" err="1" smtClean="0">
                <a:solidFill>
                  <a:srgbClr val="0F4761"/>
                </a:solidFill>
                <a:latin typeface="Aptos Display"/>
              </a:rPr>
              <a:t>Dro</a:t>
            </a:r>
            <a:r>
              <a:rPr lang="fr-FR" b="0" i="0" u="none" strike="noStrike" kern="100" baseline="0" dirty="0" smtClean="0">
                <a:solidFill>
                  <a:srgbClr val="0F4761"/>
                </a:solidFill>
                <a:latin typeface="Aptos Display"/>
              </a:rPr>
              <a:t> </a:t>
            </a:r>
            <a:r>
              <a:rPr lang="fr-FR" b="0" i="0" u="none" strike="noStrike" kern="100" baseline="0" dirty="0" err="1" smtClean="0">
                <a:solidFill>
                  <a:srgbClr val="0F4761"/>
                </a:solidFill>
                <a:latin typeface="Aptos Display"/>
              </a:rPr>
              <a:t>Mara</a:t>
            </a:r>
            <a:r>
              <a:rPr lang="fr-FR" b="0" i="0" u="none" strike="noStrike" kern="100" baseline="0" dirty="0" smtClean="0">
                <a:solidFill>
                  <a:srgbClr val="0F4761"/>
                </a:solidFill>
                <a:latin typeface="Aptos Display"/>
              </a:rPr>
              <a:t>, Logone </a:t>
            </a:r>
            <a:r>
              <a:rPr lang="fr-FR" b="0" i="0" u="none" strike="noStrike" kern="100" baseline="0" dirty="0" err="1" smtClean="0">
                <a:solidFill>
                  <a:srgbClr val="0F4761"/>
                </a:solidFill>
                <a:latin typeface="Aptos Display"/>
              </a:rPr>
              <a:t>Birni</a:t>
            </a:r>
            <a:r>
              <a:rPr lang="fr-FR" b="0" i="0" u="none" strike="noStrike" kern="100" baseline="0" dirty="0" smtClean="0">
                <a:solidFill>
                  <a:srgbClr val="0F4761"/>
                </a:solidFill>
                <a:latin typeface="Aptos Display"/>
              </a:rPr>
              <a:t>, Logone </a:t>
            </a:r>
            <a:r>
              <a:rPr lang="fr-FR" b="0" i="0" u="none" strike="noStrike" kern="100" baseline="0" dirty="0" err="1" smtClean="0">
                <a:solidFill>
                  <a:srgbClr val="0F4761"/>
                </a:solidFill>
                <a:latin typeface="Aptos Display"/>
              </a:rPr>
              <a:t>Kabe</a:t>
            </a:r>
            <a:r>
              <a:rPr lang="fr-FR" b="0" i="0" u="none" strike="noStrike" kern="100" baseline="0" dirty="0" smtClean="0">
                <a:solidFill>
                  <a:srgbClr val="0F4761"/>
                </a:solidFill>
                <a:latin typeface="Aptos Display"/>
              </a:rPr>
              <a:t>, </a:t>
            </a:r>
            <a:r>
              <a:rPr lang="fr-FR" b="0" i="0" u="none" strike="noStrike" kern="100" baseline="0" dirty="0" err="1" smtClean="0">
                <a:solidFill>
                  <a:srgbClr val="0F4761"/>
                </a:solidFill>
                <a:latin typeface="Aptos Display"/>
              </a:rPr>
              <a:t>Sigal</a:t>
            </a:r>
            <a:r>
              <a:rPr lang="fr-FR" b="0" i="0" u="none" strike="noStrike" kern="100" baseline="0" dirty="0" smtClean="0">
                <a:solidFill>
                  <a:srgbClr val="0F4761"/>
                </a:solidFill>
                <a:latin typeface="Aptos Display"/>
              </a:rPr>
              <a:t>, </a:t>
            </a:r>
            <a:r>
              <a:rPr lang="fr-FR" b="0" i="0" u="none" strike="noStrike" kern="100" baseline="0" dirty="0" err="1" smtClean="0">
                <a:solidFill>
                  <a:srgbClr val="0F4761"/>
                </a:solidFill>
                <a:latin typeface="Aptos Display"/>
              </a:rPr>
              <a:t>Goulfey</a:t>
            </a:r>
            <a:r>
              <a:rPr lang="fr-FR" b="0" i="0" u="none" strike="noStrike" kern="100" baseline="0" dirty="0" smtClean="0">
                <a:solidFill>
                  <a:srgbClr val="0F4761"/>
                </a:solidFill>
                <a:latin typeface="Aptos Display"/>
              </a:rPr>
              <a:t>, </a:t>
            </a:r>
            <a:r>
              <a:rPr lang="fr-FR" b="0" i="0" u="none" strike="noStrike" kern="100" baseline="0" dirty="0" err="1" smtClean="0">
                <a:solidFill>
                  <a:srgbClr val="0F4761"/>
                </a:solidFill>
                <a:latin typeface="Aptos Display"/>
              </a:rPr>
              <a:t>Kofia</a:t>
            </a:r>
            <a:r>
              <a:rPr lang="fr-FR" b="0" i="0" u="none" strike="noStrike" kern="100" baseline="0" dirty="0" smtClean="0">
                <a:solidFill>
                  <a:srgbClr val="0F4761"/>
                </a:solidFill>
                <a:latin typeface="Aptos Display"/>
              </a:rPr>
              <a:t>, </a:t>
            </a:r>
            <a:r>
              <a:rPr lang="fr-FR" b="0" i="0" u="none" strike="noStrike" kern="100" baseline="0" dirty="0" err="1" smtClean="0">
                <a:solidFill>
                  <a:srgbClr val="0F4761"/>
                </a:solidFill>
                <a:latin typeface="Aptos Display"/>
              </a:rPr>
              <a:t>etc</a:t>
            </a:r>
            <a:r>
              <a:rPr lang="fr-FR" b="0" i="0" u="none" strike="noStrike" kern="100" baseline="0" dirty="0" smtClean="0">
                <a:solidFill>
                  <a:srgbClr val="0F4761"/>
                </a:solidFill>
                <a:latin typeface="Aptos Display"/>
              </a:rPr>
              <a:t>), ainsi que deux Sections fluviales basées à Garoua dans la Bénoué) et à Kousseri (dans le Logone et Chari).</a:t>
            </a:r>
            <a:endParaRPr lang="fr-FR" b="0" i="0" u="none" strike="noStrike" kern="100" baseline="0" dirty="0" smtClean="0">
              <a:solidFill>
                <a:srgbClr val="0F4761"/>
              </a:solidFill>
              <a:latin typeface="Times New Roman" panose="02020603050405020304" pitchFamily="18" charset="0"/>
            </a:endParaRPr>
          </a:p>
        </p:txBody>
      </p:sp>
    </p:spTree>
    <p:extLst>
      <p:ext uri="{BB962C8B-B14F-4D97-AF65-F5344CB8AC3E}">
        <p14:creationId xmlns:p14="http://schemas.microsoft.com/office/powerpoint/2010/main" xmlns="" val="4279647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121024"/>
            <a:ext cx="10515600" cy="6373905"/>
          </a:xfrm>
        </p:spPr>
        <p:txBody>
          <a:bodyPr>
            <a:normAutofit/>
          </a:bodyPr>
          <a:lstStyle/>
          <a:p>
            <a:pPr marL="0" indent="1076325" algn="just">
              <a:buNone/>
            </a:pPr>
            <a:endParaRPr lang="fr-FR" dirty="0">
              <a:latin typeface="Aptos Display"/>
            </a:endParaRPr>
          </a:p>
          <a:p>
            <a:pPr marL="0" indent="1076325" algn="just">
              <a:buNone/>
            </a:pPr>
            <a:r>
              <a:rPr lang="fr-FR" dirty="0">
                <a:latin typeface="Aptos Display"/>
              </a:rPr>
              <a:t>Toutefois, cette présence n’est pas effective sur tous les espaces navigables, ce qui ne permet pas une action efficace dans la sécurisation de l’Economie Bleue au Cameroun. (</a:t>
            </a:r>
            <a:r>
              <a:rPr lang="fr-FR" b="1" dirty="0">
                <a:latin typeface="Aptos Display"/>
              </a:rPr>
              <a:t>Voir Carte hydrographique du Cameroun avec des espaces maritimes internes ayant une ouverture dans l’Océan Atlantique (Lac </a:t>
            </a:r>
            <a:r>
              <a:rPr lang="fr-FR" b="1" dirty="0" err="1">
                <a:latin typeface="Aptos Display"/>
              </a:rPr>
              <a:t>Bamendjing</a:t>
            </a:r>
            <a:r>
              <a:rPr lang="fr-FR" b="1" dirty="0">
                <a:latin typeface="Aptos Display"/>
              </a:rPr>
              <a:t>, Sanaga notamment</a:t>
            </a:r>
            <a:r>
              <a:rPr lang="fr-FR" dirty="0">
                <a:latin typeface="Aptos Display"/>
              </a:rPr>
              <a:t>).</a:t>
            </a:r>
          </a:p>
          <a:p>
            <a:pPr marL="0" indent="1076325" algn="just">
              <a:buNone/>
            </a:pPr>
            <a:endParaRPr lang="fr-FR" sz="100" dirty="0">
              <a:latin typeface="Aptos Display"/>
            </a:endParaRPr>
          </a:p>
          <a:p>
            <a:pPr marL="0" indent="1076325" algn="just">
              <a:buNone/>
            </a:pPr>
            <a:r>
              <a:rPr lang="fr-FR" dirty="0">
                <a:latin typeface="Aptos Display"/>
              </a:rPr>
              <a:t>A l’observation, l’action de la Sûreté Nationale demeure encore embryonnaire dans la sécurisation des espaces maritimes. Concrètement, les difficultés rencontrées sont de </a:t>
            </a:r>
            <a:r>
              <a:rPr lang="fr-FR" dirty="0" smtClean="0">
                <a:latin typeface="Aptos Display"/>
              </a:rPr>
              <a:t>deux </a:t>
            </a:r>
            <a:r>
              <a:rPr lang="fr-FR" dirty="0">
                <a:latin typeface="Aptos Display"/>
              </a:rPr>
              <a:t>(</a:t>
            </a:r>
            <a:r>
              <a:rPr lang="fr-FR" dirty="0" smtClean="0">
                <a:latin typeface="Aptos Display"/>
              </a:rPr>
              <a:t>02) </a:t>
            </a:r>
            <a:r>
              <a:rPr lang="fr-FR" dirty="0">
                <a:latin typeface="Aptos Display"/>
              </a:rPr>
              <a:t>ordres à savoir :</a:t>
            </a:r>
          </a:p>
          <a:p>
            <a:pPr marL="0" indent="1076325" algn="just">
              <a:buNone/>
              <a:tabLst>
                <a:tab pos="3765550" algn="l"/>
              </a:tabLst>
            </a:pPr>
            <a:r>
              <a:rPr lang="fr-FR" kern="100" dirty="0" smtClean="0">
                <a:latin typeface="Aptos Display"/>
              </a:rPr>
              <a:t>Le </a:t>
            </a:r>
            <a:r>
              <a:rPr lang="fr-FR" b="1" kern="100" dirty="0">
                <a:latin typeface="Aptos Display"/>
              </a:rPr>
              <a:t>manque de personnels formés en matière de sécurité et sûreté maritimes</a:t>
            </a:r>
            <a:r>
              <a:rPr lang="fr-FR" kern="100" dirty="0">
                <a:latin typeface="Aptos Display"/>
              </a:rPr>
              <a:t>. Pour reprendre les panélistes de la journée d’hier notamment les Pr TOMMO MONTHE et Martin NDENDE, le renforcement des capacités demeure l’aspect majeur pour l’essor de l’économie bleue dans le Golfe de Guinée en général et au Cameroun en particulier. La ressource humaine étant le capital principal de tout projet économique, il est donc opportun de se doter de personnels bien formés dans le domaine maritime</a:t>
            </a:r>
            <a:r>
              <a:rPr lang="fr-FR" kern="100" dirty="0" smtClean="0">
                <a:latin typeface="Aptos Display"/>
              </a:rPr>
              <a:t>.</a:t>
            </a:r>
          </a:p>
          <a:p>
            <a:pPr marL="0" indent="1076325" algn="just">
              <a:buNone/>
              <a:tabLst>
                <a:tab pos="3765550" algn="l"/>
              </a:tabLst>
            </a:pPr>
            <a:r>
              <a:rPr lang="fr-FR" kern="100" dirty="0">
                <a:latin typeface="Aptos Display"/>
              </a:rPr>
              <a:t>Le </a:t>
            </a:r>
            <a:r>
              <a:rPr lang="fr-FR" b="1" kern="100" dirty="0">
                <a:latin typeface="Aptos Display"/>
              </a:rPr>
              <a:t>déficit en matériels et logistiques adéquats</a:t>
            </a:r>
            <a:r>
              <a:rPr lang="fr-FR" kern="100" dirty="0">
                <a:latin typeface="Aptos Display"/>
              </a:rPr>
              <a:t> pour effectuer des patrouilles et autres opérations de Police sur les espaces maritimes camerounais.</a:t>
            </a:r>
            <a:endParaRPr lang="fr-FR" dirty="0">
              <a:latin typeface="Aptos Display"/>
            </a:endParaRPr>
          </a:p>
        </p:txBody>
      </p:sp>
    </p:spTree>
    <p:extLst>
      <p:ext uri="{BB962C8B-B14F-4D97-AF65-F5344CB8AC3E}">
        <p14:creationId xmlns:p14="http://schemas.microsoft.com/office/powerpoint/2010/main" xmlns="" val="2601584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140016"/>
            <a:ext cx="8911687" cy="1280890"/>
          </a:xfrm>
        </p:spPr>
        <p:txBody>
          <a:bodyPr>
            <a:noAutofit/>
          </a:bodyPr>
          <a:lstStyle/>
          <a:p>
            <a:pPr algn="ctr"/>
            <a:r>
              <a:rPr lang="fr-FR" sz="3600" b="1" i="0" u="none" strike="noStrike" kern="100" baseline="0" dirty="0" smtClean="0">
                <a:solidFill>
                  <a:srgbClr val="0F4761"/>
                </a:solidFill>
                <a:latin typeface="Aptos Display"/>
              </a:rPr>
              <a:t>II-</a:t>
            </a:r>
            <a:r>
              <a:rPr lang="fr-FR" sz="3600" b="0" i="0" u="none" strike="noStrike" kern="100" baseline="0" dirty="0" smtClean="0">
                <a:solidFill>
                  <a:srgbClr val="0F4761"/>
                </a:solidFill>
                <a:latin typeface="Aptos Display"/>
              </a:rPr>
              <a:t> </a:t>
            </a:r>
            <a:r>
              <a:rPr lang="fr-FR" sz="3600" b="1" i="0" u="sng" strike="noStrike" kern="100" baseline="0" dirty="0" smtClean="0">
                <a:solidFill>
                  <a:srgbClr val="0F4761"/>
                </a:solidFill>
                <a:latin typeface="Aptos Display"/>
              </a:rPr>
              <a:t>PRESENTATION DU PROJET DE CREATION D’UNE </a:t>
            </a:r>
            <a:r>
              <a:rPr lang="fr-FR" sz="3600" b="1" u="sng" kern="100" dirty="0">
                <a:solidFill>
                  <a:srgbClr val="0F4761"/>
                </a:solidFill>
                <a:latin typeface="Aptos Display"/>
              </a:rPr>
              <a:t>UNITE NAUTIQUE DE POLICE AU SEIN DE LA DGSN</a:t>
            </a:r>
            <a:endParaRPr lang="fr-FR" sz="3600" b="1" i="0" u="sng" strike="noStrike" kern="100" baseline="0" dirty="0" smtClean="0">
              <a:solidFill>
                <a:srgbClr val="0F4761"/>
              </a:solidFill>
              <a:latin typeface="Aptos Display"/>
            </a:endParaRPr>
          </a:p>
        </p:txBody>
      </p:sp>
      <p:sp>
        <p:nvSpPr>
          <p:cNvPr id="3" name="Espace réservé du texte 2"/>
          <p:cNvSpPr>
            <a:spLocks noGrp="1"/>
          </p:cNvSpPr>
          <p:nvPr>
            <p:ph type="body" idx="1"/>
          </p:nvPr>
        </p:nvSpPr>
        <p:spPr/>
        <p:txBody>
          <a:bodyPr/>
          <a:lstStyle/>
          <a:p>
            <a:pPr marL="0" lvl="0" indent="0" algn="ctr">
              <a:buNone/>
            </a:pPr>
            <a:r>
              <a:rPr lang="fr-FR" b="1" dirty="0" smtClean="0">
                <a:latin typeface="Aptos Display"/>
              </a:rPr>
              <a:t>A-</a:t>
            </a:r>
            <a:r>
              <a:rPr lang="fr-FR" dirty="0" smtClean="0">
                <a:solidFill>
                  <a:srgbClr val="0070C0"/>
                </a:solidFill>
              </a:rPr>
              <a:t> </a:t>
            </a:r>
            <a:r>
              <a:rPr lang="fr-FR" b="1" u="sng" kern="100" dirty="0">
                <a:solidFill>
                  <a:srgbClr val="0F4761"/>
                </a:solidFill>
                <a:latin typeface="Aptos Display"/>
              </a:rPr>
              <a:t>Les Missions de l’Unité Nautique de Police envisagée</a:t>
            </a:r>
          </a:p>
          <a:p>
            <a:pPr lvl="0"/>
            <a:endParaRPr lang="fr-FR" kern="100" dirty="0">
              <a:solidFill>
                <a:srgbClr val="0F4761"/>
              </a:solidFill>
              <a:latin typeface="Times New Roman" panose="02020603050405020304" pitchFamily="18" charset="0"/>
            </a:endParaRPr>
          </a:p>
          <a:p>
            <a:pPr marL="0" lvl="0" indent="1076325" algn="just">
              <a:buNone/>
            </a:pPr>
            <a:r>
              <a:rPr lang="fr-FR" kern="100" dirty="0">
                <a:solidFill>
                  <a:srgbClr val="0F4761"/>
                </a:solidFill>
                <a:latin typeface="Aptos Display"/>
              </a:rPr>
              <a:t>L’Unité Nautique projetée aura deux (02) principales missions en mer à savoir la recherche du renseignement prévisionnel et la Police judiciaire. A cela, certaines missions secondaires pourront être ajoutées notamment les missions de secours et d’assistance aux personnes en détresse, ainsi que le soutien aux opérations menées par les autres forces de défense et de sécurité à la demande de celles-ci.</a:t>
            </a:r>
            <a:endParaRPr lang="fr-FR" kern="100" dirty="0">
              <a:solidFill>
                <a:srgbClr val="0F4761"/>
              </a:solidFill>
              <a:latin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xmlns="" val="895965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199" y="174812"/>
            <a:ext cx="10927977" cy="6252882"/>
          </a:xfrm>
        </p:spPr>
        <p:txBody>
          <a:bodyPr>
            <a:normAutofit lnSpcReduction="10000"/>
          </a:bodyPr>
          <a:lstStyle/>
          <a:p>
            <a:pPr marL="0" lvl="0" indent="0" algn="ctr">
              <a:buNone/>
            </a:pPr>
            <a:r>
              <a:rPr lang="fr-FR" sz="2600" b="1" kern="100" dirty="0" smtClean="0">
                <a:solidFill>
                  <a:srgbClr val="0F4761"/>
                </a:solidFill>
                <a:latin typeface="Aptos Display"/>
              </a:rPr>
              <a:t>B- </a:t>
            </a:r>
            <a:r>
              <a:rPr lang="fr-FR" sz="2600" b="1" u="sng" kern="100" dirty="0" smtClean="0">
                <a:solidFill>
                  <a:srgbClr val="0F4761"/>
                </a:solidFill>
                <a:latin typeface="Aptos Display"/>
              </a:rPr>
              <a:t>Organisation </a:t>
            </a:r>
            <a:r>
              <a:rPr lang="fr-FR" sz="2600" b="1" u="sng" kern="100" dirty="0">
                <a:solidFill>
                  <a:srgbClr val="0F4761"/>
                </a:solidFill>
                <a:latin typeface="Aptos Display"/>
              </a:rPr>
              <a:t>de l’Unité Nautique de Police </a:t>
            </a:r>
            <a:r>
              <a:rPr lang="fr-FR" sz="2600" b="1" u="sng" kern="100" dirty="0" smtClean="0">
                <a:solidFill>
                  <a:srgbClr val="0F4761"/>
                </a:solidFill>
                <a:latin typeface="Aptos Display"/>
              </a:rPr>
              <a:t>projetée</a:t>
            </a:r>
          </a:p>
          <a:p>
            <a:pPr marL="0" lvl="0" indent="0" algn="ctr">
              <a:buNone/>
            </a:pPr>
            <a:r>
              <a:rPr lang="fr-FR" b="0" i="0" u="none" strike="noStrike" kern="100" baseline="0" dirty="0" smtClean="0">
                <a:solidFill>
                  <a:srgbClr val="0F4761"/>
                </a:solidFill>
                <a:latin typeface="Aptos Display"/>
              </a:rPr>
              <a:t>S’agissant de l’organisation de l’Unité Nautique de Police envisagée, elle se présente comme suit :</a:t>
            </a:r>
            <a:endParaRPr lang="fr-FR" b="0" i="0" u="none" strike="noStrike" kern="100" baseline="0" dirty="0" smtClean="0">
              <a:solidFill>
                <a:srgbClr val="0F4761"/>
              </a:solidFill>
              <a:latin typeface="Times New Roman" panose="02020603050405020304" pitchFamily="18" charset="0"/>
            </a:endParaRPr>
          </a:p>
          <a:p>
            <a:pPr marR="0" lvl="0" algn="just" rtl="0">
              <a:buFont typeface="Wingdings" panose="05000000000000000000" pitchFamily="2" charset="2"/>
              <a:buChar char="Ø"/>
            </a:pPr>
            <a:r>
              <a:rPr lang="fr-FR" b="1" i="0" u="none" strike="noStrike" kern="100" baseline="0" dirty="0" smtClean="0">
                <a:solidFill>
                  <a:srgbClr val="0F4761"/>
                </a:solidFill>
                <a:latin typeface="Aptos Display"/>
              </a:rPr>
              <a:t>Au niveau Central</a:t>
            </a:r>
            <a:r>
              <a:rPr lang="fr-FR" b="0" i="0" u="none" strike="noStrike" kern="100" baseline="0" dirty="0" smtClean="0">
                <a:solidFill>
                  <a:srgbClr val="0F4761"/>
                </a:solidFill>
                <a:latin typeface="Aptos Display"/>
              </a:rPr>
              <a:t>, une Unité Centrale rattachée au Cabinet de M.</a:t>
            </a:r>
            <a:r>
              <a:rPr lang="fr-FR" b="0" i="0" u="none" strike="noStrike" kern="100" dirty="0" smtClean="0">
                <a:solidFill>
                  <a:srgbClr val="0F4761"/>
                </a:solidFill>
                <a:latin typeface="Aptos Display"/>
              </a:rPr>
              <a:t> </a:t>
            </a:r>
            <a:r>
              <a:rPr lang="fr-FR" b="0" i="0" u="none" strike="noStrike" kern="100" baseline="0" dirty="0" smtClean="0">
                <a:solidFill>
                  <a:srgbClr val="0F4761"/>
                </a:solidFill>
                <a:latin typeface="Aptos Display"/>
              </a:rPr>
              <a:t>le DGSN ;</a:t>
            </a:r>
          </a:p>
          <a:p>
            <a:pPr marR="0" lvl="0" algn="just" rtl="0">
              <a:buFont typeface="Wingdings" panose="05000000000000000000" pitchFamily="2" charset="2"/>
              <a:buChar char="Ø"/>
            </a:pPr>
            <a:r>
              <a:rPr lang="fr-FR" b="1" i="0" u="none" strike="noStrike" kern="100" baseline="0" dirty="0" smtClean="0">
                <a:solidFill>
                  <a:srgbClr val="0F4761"/>
                </a:solidFill>
                <a:latin typeface="Aptos Display"/>
              </a:rPr>
              <a:t>Au niveau déconcentré</a:t>
            </a:r>
            <a:r>
              <a:rPr lang="fr-FR" b="0" i="0" u="none" strike="noStrike" kern="100" baseline="0" dirty="0" smtClean="0">
                <a:solidFill>
                  <a:srgbClr val="0F4761"/>
                </a:solidFill>
                <a:latin typeface="Aptos Display"/>
              </a:rPr>
              <a:t>, on note : </a:t>
            </a:r>
          </a:p>
          <a:p>
            <a:pPr marL="901700" marR="0" lvl="0" indent="-269875" algn="just" rtl="0">
              <a:buFont typeface="Wingdings" panose="05000000000000000000" pitchFamily="2" charset="2"/>
              <a:buChar char="q"/>
            </a:pPr>
            <a:r>
              <a:rPr lang="fr-FR" b="1" i="0" u="none" strike="noStrike" kern="100" baseline="0" dirty="0" smtClean="0">
                <a:solidFill>
                  <a:srgbClr val="0F4761"/>
                </a:solidFill>
                <a:latin typeface="Aptos Display"/>
              </a:rPr>
              <a:t>04 Secteurs Nautiques</a:t>
            </a:r>
            <a:r>
              <a:rPr lang="fr-FR" b="0" i="0" u="none" strike="noStrike" kern="100" baseline="0" dirty="0" smtClean="0">
                <a:solidFill>
                  <a:srgbClr val="0F4761"/>
                </a:solidFill>
                <a:latin typeface="Aptos Display"/>
              </a:rPr>
              <a:t> basés respectivement à Douala, Kribi, </a:t>
            </a:r>
            <a:r>
              <a:rPr lang="fr-FR" b="0" i="0" u="none" strike="noStrike" kern="100" baseline="0" dirty="0" err="1" smtClean="0">
                <a:solidFill>
                  <a:srgbClr val="0F4761"/>
                </a:solidFill>
                <a:latin typeface="Aptos Display"/>
              </a:rPr>
              <a:t>Limbé</a:t>
            </a:r>
            <a:r>
              <a:rPr lang="fr-FR" b="0" i="0" u="none" strike="noStrike" kern="100" baseline="0" dirty="0" smtClean="0">
                <a:solidFill>
                  <a:srgbClr val="0F4761"/>
                </a:solidFill>
                <a:latin typeface="Aptos Display"/>
              </a:rPr>
              <a:t> et Garoua,</a:t>
            </a:r>
          </a:p>
          <a:p>
            <a:pPr marL="1344613" marR="0" lvl="0" indent="-268288" algn="just" rtl="0">
              <a:buFont typeface="Wingdings" panose="05000000000000000000" pitchFamily="2" charset="2"/>
              <a:buChar char="v"/>
            </a:pPr>
            <a:r>
              <a:rPr lang="fr-FR" b="1" i="0" u="none" strike="noStrike" kern="100" baseline="0" dirty="0" smtClean="0">
                <a:solidFill>
                  <a:srgbClr val="0F4761"/>
                </a:solidFill>
                <a:latin typeface="Aptos Display"/>
              </a:rPr>
              <a:t>Le Secteur N°1 basé à Douala</a:t>
            </a:r>
            <a:r>
              <a:rPr lang="fr-FR" b="0" i="0" u="none" strike="noStrike" kern="100" baseline="0" dirty="0" smtClean="0">
                <a:solidFill>
                  <a:srgbClr val="0F4761"/>
                </a:solidFill>
                <a:latin typeface="Aptos Display"/>
              </a:rPr>
              <a:t>, couvre les espaces navigables des Régions du Littoral et de l’Ouest, ainsi que la façade maritime desdites régions ayant une ouverture sur l’océan atlantique ;</a:t>
            </a:r>
          </a:p>
          <a:p>
            <a:pPr marL="1344613" marR="0" lvl="0" indent="-268288" algn="just" rtl="0">
              <a:buFont typeface="Wingdings" panose="05000000000000000000" pitchFamily="2" charset="2"/>
              <a:buChar char="v"/>
            </a:pPr>
            <a:r>
              <a:rPr lang="fr-FR" b="1" i="0" u="none" strike="noStrike" kern="100" baseline="0" dirty="0" smtClean="0">
                <a:solidFill>
                  <a:srgbClr val="0F4761"/>
                </a:solidFill>
                <a:latin typeface="Aptos Display"/>
              </a:rPr>
              <a:t>Le Secteur N°2 basé à </a:t>
            </a:r>
            <a:r>
              <a:rPr lang="fr-FR" b="1" i="0" u="none" strike="noStrike" kern="100" baseline="0" dirty="0" err="1" smtClean="0">
                <a:solidFill>
                  <a:srgbClr val="0F4761"/>
                </a:solidFill>
                <a:latin typeface="Aptos Display"/>
              </a:rPr>
              <a:t>Limbé</a:t>
            </a:r>
            <a:r>
              <a:rPr lang="fr-FR" b="0" i="0" u="none" strike="noStrike" kern="100" baseline="0" dirty="0" smtClean="0">
                <a:solidFill>
                  <a:srgbClr val="0F4761"/>
                </a:solidFill>
                <a:latin typeface="Aptos Display"/>
              </a:rPr>
              <a:t>, a pour zone de compétence les espaces navigables des Régions du Nord-ouest et du Sud-ouest, ainsi que la façade maritime desdites Régions ayant une ouverture sur l’Océan Atlantique ;</a:t>
            </a:r>
          </a:p>
          <a:p>
            <a:pPr marL="1344613" lvl="0" indent="-268288" algn="just">
              <a:buFont typeface="Wingdings" panose="05000000000000000000" pitchFamily="2" charset="2"/>
              <a:buChar char="v"/>
            </a:pPr>
            <a:r>
              <a:rPr lang="fr-FR" b="1" kern="100" dirty="0">
                <a:solidFill>
                  <a:srgbClr val="0F4761"/>
                </a:solidFill>
                <a:latin typeface="Aptos Display"/>
              </a:rPr>
              <a:t>Le Secteur N°3 basé à Kribi</a:t>
            </a:r>
            <a:r>
              <a:rPr lang="fr-FR" kern="100" dirty="0">
                <a:solidFill>
                  <a:srgbClr val="0F4761"/>
                </a:solidFill>
                <a:latin typeface="Aptos Display"/>
              </a:rPr>
              <a:t>, couvre les espaces navigables des Régions du Centre, du Sud et de l’Est, ainsi que la façade de la Région du Sud avec l’Océan Atlantique</a:t>
            </a:r>
            <a:r>
              <a:rPr lang="fr-FR" kern="100" dirty="0">
                <a:solidFill>
                  <a:srgbClr val="0F4761"/>
                </a:solidFill>
                <a:latin typeface="Times New Roman" panose="02020603050405020304" pitchFamily="18" charset="0"/>
              </a:rPr>
              <a:t> </a:t>
            </a:r>
            <a:r>
              <a:rPr lang="fr-FR" kern="100" dirty="0">
                <a:solidFill>
                  <a:srgbClr val="0F4761"/>
                </a:solidFill>
                <a:latin typeface="Aptos Display"/>
              </a:rPr>
              <a:t>;</a:t>
            </a:r>
          </a:p>
          <a:p>
            <a:pPr marL="1344613" lvl="0" indent="-268288" algn="just">
              <a:buFont typeface="Wingdings" panose="05000000000000000000" pitchFamily="2" charset="2"/>
              <a:buChar char="v"/>
            </a:pPr>
            <a:r>
              <a:rPr lang="fr-FR" b="1" kern="100" dirty="0">
                <a:solidFill>
                  <a:srgbClr val="0F4761"/>
                </a:solidFill>
                <a:latin typeface="Aptos Display"/>
              </a:rPr>
              <a:t>Le Secteur N°4 basé à </a:t>
            </a:r>
            <a:r>
              <a:rPr lang="fr-FR" b="1" kern="100" dirty="0" smtClean="0">
                <a:solidFill>
                  <a:srgbClr val="0F4761"/>
                </a:solidFill>
                <a:latin typeface="Aptos Display"/>
              </a:rPr>
              <a:t>Maroua</a:t>
            </a:r>
            <a:r>
              <a:rPr lang="fr-FR" kern="100" dirty="0">
                <a:solidFill>
                  <a:srgbClr val="0F4761"/>
                </a:solidFill>
                <a:latin typeface="Aptos Display"/>
              </a:rPr>
              <a:t>, est compétent sur tous les plans d’eau navigables des Régions de l’Extrême-Nord, du Nord et de l’Adamaoua, ainsi que la zone immergée du Lac Tchad et les affluents du Bassin du Niger.</a:t>
            </a:r>
            <a:endParaRPr lang="fr-FR" b="1" kern="100" dirty="0">
              <a:solidFill>
                <a:srgbClr val="0F4761"/>
              </a:solidFill>
              <a:latin typeface="Aptos Display"/>
            </a:endParaRPr>
          </a:p>
          <a:p>
            <a:pPr marL="901700" lvl="0" indent="-269875" algn="just">
              <a:buFont typeface="Wingdings" panose="05000000000000000000" pitchFamily="2" charset="2"/>
              <a:buChar char="q"/>
            </a:pPr>
            <a:r>
              <a:rPr lang="fr-FR" b="1" kern="100" dirty="0" smtClean="0">
                <a:solidFill>
                  <a:srgbClr val="0F4761"/>
                </a:solidFill>
                <a:latin typeface="Aptos Display"/>
              </a:rPr>
              <a:t>32 </a:t>
            </a:r>
            <a:r>
              <a:rPr lang="fr-FR" b="1" kern="100" dirty="0">
                <a:solidFill>
                  <a:srgbClr val="0F4761"/>
                </a:solidFill>
                <a:latin typeface="Aptos Display"/>
              </a:rPr>
              <a:t>Unités Opérationnelles</a:t>
            </a:r>
            <a:r>
              <a:rPr lang="fr-FR" kern="100" dirty="0">
                <a:solidFill>
                  <a:srgbClr val="0F4761"/>
                </a:solidFill>
                <a:latin typeface="Aptos Display"/>
              </a:rPr>
              <a:t> seront créées dans les villes ciblées en raison de l’existence d’espaces navigables susceptibles de contribuer à l’essor de l’Economie bleue au Cameroun.</a:t>
            </a:r>
            <a:endParaRPr lang="fr-FR" kern="100" dirty="0">
              <a:solidFill>
                <a:srgbClr val="0F4761"/>
              </a:solidFill>
              <a:latin typeface="Times New Roman" panose="02020603050405020304" pitchFamily="18" charset="0"/>
            </a:endParaRPr>
          </a:p>
          <a:p>
            <a:pPr marL="901700" marR="0" lvl="0" indent="-269875" algn="just" rtl="0">
              <a:buFont typeface="Wingdings" panose="05000000000000000000" pitchFamily="2" charset="2"/>
              <a:buChar char="q"/>
            </a:pPr>
            <a:endParaRPr lang="fr-FR" b="0" i="0" u="none" strike="noStrike" kern="100" baseline="0" dirty="0" smtClean="0">
              <a:solidFill>
                <a:srgbClr val="0F4761"/>
              </a:solidFill>
              <a:latin typeface="Times New Roman" panose="02020603050405020304" pitchFamily="18" charset="0"/>
            </a:endParaRPr>
          </a:p>
        </p:txBody>
      </p:sp>
    </p:spTree>
    <p:extLst>
      <p:ext uri="{BB962C8B-B14F-4D97-AF65-F5344CB8AC3E}">
        <p14:creationId xmlns:p14="http://schemas.microsoft.com/office/powerpoint/2010/main" xmlns="" val="4268353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534752" y="-242047"/>
            <a:ext cx="9397707" cy="6858000"/>
          </a:xfrm>
          <a:effectLst>
            <a:glow rad="63500">
              <a:schemeClr val="accent3">
                <a:satMod val="175000"/>
                <a:alpha val="40000"/>
              </a:schemeClr>
            </a:glow>
            <a:outerShdw blurRad="50800" dist="38100" dir="2700000" algn="tl" rotWithShape="0">
              <a:prstClr val="black">
                <a:alpha val="40000"/>
              </a:prstClr>
            </a:outerShdw>
          </a:effectLst>
        </p:spPr>
      </p:pic>
      <p:sp>
        <p:nvSpPr>
          <p:cNvPr id="5" name="Rectangle 4"/>
          <p:cNvSpPr/>
          <p:nvPr/>
        </p:nvSpPr>
        <p:spPr>
          <a:xfrm>
            <a:off x="2017058" y="174813"/>
            <a:ext cx="4531659" cy="215152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3" name="Étoile à 6 branches 2"/>
          <p:cNvSpPr/>
          <p:nvPr/>
        </p:nvSpPr>
        <p:spPr>
          <a:xfrm>
            <a:off x="8417853" y="275659"/>
            <a:ext cx="376519" cy="349625"/>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Étoile à 6 branches 5"/>
          <p:cNvSpPr/>
          <p:nvPr/>
        </p:nvSpPr>
        <p:spPr>
          <a:xfrm>
            <a:off x="3704663" y="5338482"/>
            <a:ext cx="262219" cy="336176"/>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Organigramme : Connecteur 8"/>
          <p:cNvSpPr/>
          <p:nvPr/>
        </p:nvSpPr>
        <p:spPr>
          <a:xfrm>
            <a:off x="2390215" y="4504765"/>
            <a:ext cx="161365"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0" name="Organigramme : Connecteur 9"/>
          <p:cNvSpPr/>
          <p:nvPr/>
        </p:nvSpPr>
        <p:spPr>
          <a:xfrm>
            <a:off x="2776817" y="4329954"/>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1" name="Organigramme : Connecteur 10"/>
          <p:cNvSpPr/>
          <p:nvPr/>
        </p:nvSpPr>
        <p:spPr>
          <a:xfrm>
            <a:off x="3439084" y="4269442"/>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2" name="Organigramme : Connecteur 11"/>
          <p:cNvSpPr/>
          <p:nvPr/>
        </p:nvSpPr>
        <p:spPr>
          <a:xfrm>
            <a:off x="3002054" y="4521573"/>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3" name="Organigramme : Connecteur 12"/>
          <p:cNvSpPr/>
          <p:nvPr/>
        </p:nvSpPr>
        <p:spPr>
          <a:xfrm>
            <a:off x="3039035" y="3946712"/>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4" name="Organigramme : Connecteur 13"/>
          <p:cNvSpPr/>
          <p:nvPr/>
        </p:nvSpPr>
        <p:spPr>
          <a:xfrm>
            <a:off x="3859306" y="572844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5" name="Organigramme : Connecteur 14"/>
          <p:cNvSpPr/>
          <p:nvPr/>
        </p:nvSpPr>
        <p:spPr>
          <a:xfrm>
            <a:off x="3771900" y="5217459"/>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6" name="Organigramme : Connecteur 15"/>
          <p:cNvSpPr/>
          <p:nvPr/>
        </p:nvSpPr>
        <p:spPr>
          <a:xfrm>
            <a:off x="4744570" y="5392271"/>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7" name="Organigramme : Connecteur 16"/>
          <p:cNvSpPr/>
          <p:nvPr/>
        </p:nvSpPr>
        <p:spPr>
          <a:xfrm>
            <a:off x="5629834" y="5493124"/>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8" name="Organigramme : Connecteur 17"/>
          <p:cNvSpPr/>
          <p:nvPr/>
        </p:nvSpPr>
        <p:spPr>
          <a:xfrm>
            <a:off x="4919382" y="4437530"/>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9" name="Organigramme : Connecteur 18"/>
          <p:cNvSpPr/>
          <p:nvPr/>
        </p:nvSpPr>
        <p:spPr>
          <a:xfrm>
            <a:off x="5094194" y="3691218"/>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0" name="Organigramme : Connecteur 19"/>
          <p:cNvSpPr/>
          <p:nvPr/>
        </p:nvSpPr>
        <p:spPr>
          <a:xfrm>
            <a:off x="6360458" y="4736726"/>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1" name="Organigramme : Connecteur 20"/>
          <p:cNvSpPr/>
          <p:nvPr/>
        </p:nvSpPr>
        <p:spPr>
          <a:xfrm>
            <a:off x="4831976" y="511660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2" name="Organigramme : Connecteur 21"/>
          <p:cNvSpPr/>
          <p:nvPr/>
        </p:nvSpPr>
        <p:spPr>
          <a:xfrm>
            <a:off x="8999441" y="5392271"/>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3" name="Organigramme : Connecteur 22"/>
          <p:cNvSpPr/>
          <p:nvPr/>
        </p:nvSpPr>
        <p:spPr>
          <a:xfrm>
            <a:off x="9086848" y="4871196"/>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4" name="Organigramme : Connecteur 23"/>
          <p:cNvSpPr/>
          <p:nvPr/>
        </p:nvSpPr>
        <p:spPr>
          <a:xfrm>
            <a:off x="7194175" y="321384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5" name="Organigramme : Connecteur 24"/>
          <p:cNvSpPr/>
          <p:nvPr/>
        </p:nvSpPr>
        <p:spPr>
          <a:xfrm>
            <a:off x="7328643" y="4760260"/>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6" name="Organigramme : Connecteur 25"/>
          <p:cNvSpPr/>
          <p:nvPr/>
        </p:nvSpPr>
        <p:spPr>
          <a:xfrm>
            <a:off x="7221069" y="2057402"/>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7" name="Organigramme : Connecteur 26"/>
          <p:cNvSpPr/>
          <p:nvPr/>
        </p:nvSpPr>
        <p:spPr>
          <a:xfrm>
            <a:off x="8565776" y="988359"/>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8" name="Organigramme : Connecteur 27"/>
          <p:cNvSpPr/>
          <p:nvPr/>
        </p:nvSpPr>
        <p:spPr>
          <a:xfrm>
            <a:off x="7758952" y="140521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9" name="Organigramme : Connecteur 28"/>
          <p:cNvSpPr/>
          <p:nvPr/>
        </p:nvSpPr>
        <p:spPr>
          <a:xfrm>
            <a:off x="8068234" y="2218765"/>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0" name="Organigramme : Connecteur 29"/>
          <p:cNvSpPr/>
          <p:nvPr/>
        </p:nvSpPr>
        <p:spPr>
          <a:xfrm>
            <a:off x="6723528" y="2602005"/>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1" name="Organigramme : Connecteur 30"/>
          <p:cNvSpPr/>
          <p:nvPr/>
        </p:nvSpPr>
        <p:spPr>
          <a:xfrm>
            <a:off x="6146199" y="3069291"/>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2" name="Organigramme : Connecteur 31"/>
          <p:cNvSpPr/>
          <p:nvPr/>
        </p:nvSpPr>
        <p:spPr>
          <a:xfrm>
            <a:off x="8612839" y="321384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3" name="Organigramme : Connecteur 32"/>
          <p:cNvSpPr/>
          <p:nvPr/>
        </p:nvSpPr>
        <p:spPr>
          <a:xfrm>
            <a:off x="8912035" y="2830606"/>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4" name="Organigramme : Connecteur 33"/>
          <p:cNvSpPr/>
          <p:nvPr/>
        </p:nvSpPr>
        <p:spPr>
          <a:xfrm>
            <a:off x="7584141" y="3516404"/>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5" name="Organigramme : Connecteur 34"/>
          <p:cNvSpPr/>
          <p:nvPr/>
        </p:nvSpPr>
        <p:spPr>
          <a:xfrm>
            <a:off x="5931044" y="353657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6" name="Organigramme : Connecteur 35"/>
          <p:cNvSpPr/>
          <p:nvPr/>
        </p:nvSpPr>
        <p:spPr>
          <a:xfrm>
            <a:off x="8263215" y="4632513"/>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7" name="Organigramme : Connecteur 36"/>
          <p:cNvSpPr/>
          <p:nvPr/>
        </p:nvSpPr>
        <p:spPr>
          <a:xfrm>
            <a:off x="7933764" y="5627594"/>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8" name="Organigramme : Connecteur 37"/>
          <p:cNvSpPr/>
          <p:nvPr/>
        </p:nvSpPr>
        <p:spPr>
          <a:xfrm>
            <a:off x="6420968" y="576878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9" name="Organigramme : Connecteur 38"/>
          <p:cNvSpPr/>
          <p:nvPr/>
        </p:nvSpPr>
        <p:spPr>
          <a:xfrm>
            <a:off x="5228663" y="576878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41" name="Étoile à 6 branches 40"/>
          <p:cNvSpPr/>
          <p:nvPr/>
        </p:nvSpPr>
        <p:spPr>
          <a:xfrm>
            <a:off x="2243975" y="790008"/>
            <a:ext cx="376519" cy="349625"/>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Organigramme : Connecteur 41"/>
          <p:cNvSpPr/>
          <p:nvPr/>
        </p:nvSpPr>
        <p:spPr>
          <a:xfrm>
            <a:off x="2302808" y="1371600"/>
            <a:ext cx="272305" cy="255497"/>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43" name="Ruban vers le haut 42"/>
          <p:cNvSpPr/>
          <p:nvPr/>
        </p:nvSpPr>
        <p:spPr>
          <a:xfrm>
            <a:off x="4700867" y="4437530"/>
            <a:ext cx="437030" cy="329454"/>
          </a:xfrm>
          <a:prstGeom prst="ribbon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44" name="Ruban vers le haut 43"/>
          <p:cNvSpPr/>
          <p:nvPr/>
        </p:nvSpPr>
        <p:spPr>
          <a:xfrm>
            <a:off x="2213720" y="295830"/>
            <a:ext cx="437030" cy="329454"/>
          </a:xfrm>
          <a:prstGeom prst="ribbon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45" name="ZoneTexte 44"/>
          <p:cNvSpPr txBox="1"/>
          <p:nvPr/>
        </p:nvSpPr>
        <p:spPr>
          <a:xfrm>
            <a:off x="3002054" y="315777"/>
            <a:ext cx="2678205" cy="369332"/>
          </a:xfrm>
          <a:prstGeom prst="rect">
            <a:avLst/>
          </a:prstGeom>
          <a:noFill/>
        </p:spPr>
        <p:txBody>
          <a:bodyPr wrap="square" rtlCol="0">
            <a:spAutoFit/>
          </a:bodyPr>
          <a:lstStyle/>
          <a:p>
            <a:r>
              <a:rPr lang="fr-FR" dirty="0" smtClean="0">
                <a:latin typeface="Arial Black" panose="020B0A04020102020204" pitchFamily="34" charset="0"/>
              </a:rPr>
              <a:t>Unité Centrale UPN</a:t>
            </a:r>
            <a:endParaRPr lang="fr-FR" dirty="0">
              <a:latin typeface="Arial Black" panose="020B0A04020102020204" pitchFamily="34" charset="0"/>
            </a:endParaRPr>
          </a:p>
        </p:txBody>
      </p:sp>
      <p:sp>
        <p:nvSpPr>
          <p:cNvPr id="46" name="ZoneTexte 45"/>
          <p:cNvSpPr txBox="1"/>
          <p:nvPr/>
        </p:nvSpPr>
        <p:spPr>
          <a:xfrm>
            <a:off x="3052479" y="791227"/>
            <a:ext cx="3872754" cy="369332"/>
          </a:xfrm>
          <a:prstGeom prst="rect">
            <a:avLst/>
          </a:prstGeom>
          <a:noFill/>
        </p:spPr>
        <p:txBody>
          <a:bodyPr wrap="square" rtlCol="0">
            <a:spAutoFit/>
          </a:bodyPr>
          <a:lstStyle/>
          <a:p>
            <a:r>
              <a:rPr lang="fr-FR" dirty="0" smtClean="0">
                <a:latin typeface="Arial Black" panose="020B0A04020102020204" pitchFamily="34" charset="0"/>
              </a:rPr>
              <a:t>Bases des Secteurs de l’UPN </a:t>
            </a:r>
            <a:endParaRPr lang="fr-FR" dirty="0">
              <a:latin typeface="Arial Black" panose="020B0A04020102020204" pitchFamily="34" charset="0"/>
            </a:endParaRPr>
          </a:p>
        </p:txBody>
      </p:sp>
      <p:sp>
        <p:nvSpPr>
          <p:cNvPr id="47" name="ZoneTexte 46"/>
          <p:cNvSpPr txBox="1"/>
          <p:nvPr/>
        </p:nvSpPr>
        <p:spPr>
          <a:xfrm>
            <a:off x="2951628" y="1335833"/>
            <a:ext cx="3154227" cy="369332"/>
          </a:xfrm>
          <a:prstGeom prst="rect">
            <a:avLst/>
          </a:prstGeom>
          <a:noFill/>
        </p:spPr>
        <p:txBody>
          <a:bodyPr wrap="square" rtlCol="0">
            <a:spAutoFit/>
          </a:bodyPr>
          <a:lstStyle/>
          <a:p>
            <a:r>
              <a:rPr lang="fr-FR" dirty="0" smtClean="0">
                <a:latin typeface="Arial Black" panose="020B0A04020102020204" pitchFamily="34" charset="0"/>
              </a:rPr>
              <a:t>Unités Opérationnelles</a:t>
            </a:r>
            <a:endParaRPr lang="fr-FR" dirty="0">
              <a:latin typeface="Arial Black" panose="020B0A04020102020204" pitchFamily="34" charset="0"/>
            </a:endParaRPr>
          </a:p>
        </p:txBody>
      </p:sp>
      <p:sp>
        <p:nvSpPr>
          <p:cNvPr id="48" name="Organigramme : Connecteur 47"/>
          <p:cNvSpPr/>
          <p:nvPr/>
        </p:nvSpPr>
        <p:spPr>
          <a:xfrm>
            <a:off x="8438027" y="141189"/>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49" name="Étoile à 6 branches 48"/>
          <p:cNvSpPr/>
          <p:nvPr/>
        </p:nvSpPr>
        <p:spPr>
          <a:xfrm>
            <a:off x="3476622" y="4572000"/>
            <a:ext cx="262219" cy="336176"/>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Étoile à 6 branches 49"/>
          <p:cNvSpPr/>
          <p:nvPr/>
        </p:nvSpPr>
        <p:spPr>
          <a:xfrm>
            <a:off x="2710703" y="4558554"/>
            <a:ext cx="262219" cy="336176"/>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Organigramme : Connecteur 50"/>
          <p:cNvSpPr/>
          <p:nvPr/>
        </p:nvSpPr>
        <p:spPr>
          <a:xfrm>
            <a:off x="8145548" y="18130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2" name="Organigramme : Connecteur 51"/>
          <p:cNvSpPr/>
          <p:nvPr/>
        </p:nvSpPr>
        <p:spPr>
          <a:xfrm>
            <a:off x="2119597" y="4803961"/>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3" name="Organigramme : Connecteur 52"/>
          <p:cNvSpPr/>
          <p:nvPr/>
        </p:nvSpPr>
        <p:spPr>
          <a:xfrm>
            <a:off x="2207003" y="547967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4" name="Organigramme : Connecteur 53"/>
          <p:cNvSpPr/>
          <p:nvPr/>
        </p:nvSpPr>
        <p:spPr>
          <a:xfrm>
            <a:off x="2610181" y="5903257"/>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5" name="Organigramme : Connecteur 54"/>
          <p:cNvSpPr/>
          <p:nvPr/>
        </p:nvSpPr>
        <p:spPr>
          <a:xfrm>
            <a:off x="2776816" y="5405716"/>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6" name="Organigramme : Connecteur 55"/>
          <p:cNvSpPr/>
          <p:nvPr/>
        </p:nvSpPr>
        <p:spPr>
          <a:xfrm>
            <a:off x="3108511" y="5674658"/>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7" name="Organigramme : Connecteur 56"/>
          <p:cNvSpPr/>
          <p:nvPr/>
        </p:nvSpPr>
        <p:spPr>
          <a:xfrm>
            <a:off x="2776816" y="5049372"/>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8" name="Organigramme : Connecteur 57"/>
          <p:cNvSpPr/>
          <p:nvPr/>
        </p:nvSpPr>
        <p:spPr>
          <a:xfrm>
            <a:off x="1929652" y="5049372"/>
            <a:ext cx="174812" cy="134470"/>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12066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416</TotalTime>
  <Words>821</Words>
  <Application>Microsoft Office PowerPoint</Application>
  <PresentationFormat>Personnalisé</PresentationFormat>
  <Paragraphs>74</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Brin</vt:lpstr>
      <vt:lpstr>Diapositive 1</vt:lpstr>
      <vt:lpstr>Diapositive 2</vt:lpstr>
      <vt:lpstr>INTRODUCTION</vt:lpstr>
      <vt:lpstr>INTRODUCTION</vt:lpstr>
      <vt:lpstr>I- ETAT DES LIEUX DE LA SECURISATION                      DES PLANS D’EAU PAR LA SURETE NATIONALE</vt:lpstr>
      <vt:lpstr>Diapositive 6</vt:lpstr>
      <vt:lpstr>II- PRESENTATION DU PROJET DE CREATION D’UNE UNITE NAUTIQUE DE POLICE AU SEIN DE LA DGSN</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Meeting</dc:creator>
  <cp:lastModifiedBy>BUREAU CONTENTIEUX</cp:lastModifiedBy>
  <cp:revision>59</cp:revision>
  <dcterms:created xsi:type="dcterms:W3CDTF">2025-05-14T17:34:20Z</dcterms:created>
  <dcterms:modified xsi:type="dcterms:W3CDTF">2025-07-10T08:59:10Z</dcterms:modified>
</cp:coreProperties>
</file>