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7"/>
  </p:notesMasterIdLst>
  <p:sldIdLst>
    <p:sldId id="256" r:id="rId2"/>
    <p:sldId id="318" r:id="rId3"/>
    <p:sldId id="313" r:id="rId4"/>
    <p:sldId id="314" r:id="rId5"/>
    <p:sldId id="319" r:id="rId6"/>
    <p:sldId id="323" r:id="rId7"/>
    <p:sldId id="324" r:id="rId8"/>
    <p:sldId id="326" r:id="rId9"/>
    <p:sldId id="320" r:id="rId10"/>
    <p:sldId id="298" r:id="rId11"/>
    <p:sldId id="321" r:id="rId12"/>
    <p:sldId id="322" r:id="rId13"/>
    <p:sldId id="315" r:id="rId14"/>
    <p:sldId id="316" r:id="rId15"/>
    <p:sldId id="31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7" autoAdjust="0"/>
    <p:restoredTop sz="69196" autoAdjust="0"/>
  </p:normalViewPr>
  <p:slideViewPr>
    <p:cSldViewPr snapToGrid="0">
      <p:cViewPr>
        <p:scale>
          <a:sx n="76" d="100"/>
          <a:sy n="76" d="100"/>
        </p:scale>
        <p:origin x="2016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DF71-7F97-4F61-9B07-207E2CBEC70F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6E471-8EB9-46B1-8B21-80EDEEEB41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5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I" altLang="ja-CI" sz="1600" dirty="0"/>
              <a:t>Je vais vous présenter une approche qui permet de concilier la pêche durable et les moyens de subsistance des communautés côtières.</a:t>
            </a:r>
            <a:endParaRPr kumimoji="1" lang="ja-CI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2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381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397F5-DFCB-8CFC-83A4-B28D34A9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8271D1-96CD-1AEC-EF89-431AD6D19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6A520C-4942-3E8D-CCB9-276724FEC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6992E6-E26A-6245-ECC4-2E80A0C67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814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502D-D60B-CFC4-6FC9-FFB546D5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650B08-5B39-0F4C-4F61-5F75EA4E6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1AFE729-A2BF-2FF5-CDC4-22C849306C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377F7-2F1A-1CEB-2453-6D3CA7819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88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5C75-3159-8509-D3F0-9B3767B12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57B6B95-58BD-DC8D-6C5A-F0EF717A1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5FE5DE6-554E-D300-7984-CBE9FA884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ja-CI" dirty="0"/>
              <a:t>et d'agir en leur nom dans de nombreux domaines, notamment l'élaboration de politiques visant à améliorer le secteur de la pêche et à conserver les ressources. </a:t>
            </a:r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9B935F-3D28-1D72-A834-2E92EB540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891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60018-B1E0-9842-1A73-54A8832BD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AA368D-04DE-90AF-219E-9F2BEB3E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EB14A1-3196-EAF1-4533-15A852C2C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41C951-9A74-051F-FBCE-A4619E558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89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BFD43-6B04-0B99-9405-610CF17ED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EB5C9F-919A-7570-E48A-B3B96256F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BB5AEE-E91B-325B-083D-E306CF6D1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EDA1BC-4CBC-F772-71C5-CF353A5FC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31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18FD-0500-9443-49EA-ADBE6B717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7ACDA9E-1597-4654-A316-ECDF66E73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ABA278-9C73-DD9C-7D78-5659D01CC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CI" altLang="ja-CI" dirty="0"/>
              <a:t>Souvent, quand on parle de pêche durable,</a:t>
            </a:r>
            <a:br>
              <a:rPr lang="fr-CI" altLang="ja-CI" dirty="0"/>
            </a:br>
            <a:r>
              <a:rPr lang="fr-CI" altLang="ja-CI" dirty="0"/>
              <a:t>on pense tout de suite à des règles très strictes.</a:t>
            </a:r>
          </a:p>
          <a:p>
            <a:r>
              <a:rPr lang="fr-CI" altLang="ja-CI" dirty="0"/>
              <a:t>Beaucoup de pêcheurs se disent :</a:t>
            </a:r>
            <a:br>
              <a:rPr lang="fr-CI" altLang="ja-CI" dirty="0"/>
            </a:br>
            <a:r>
              <a:rPr lang="fr-CI" altLang="ja-CI" dirty="0"/>
              <a:t>« Plus il y a de règles, moins on a de liberté…</a:t>
            </a:r>
            <a:br>
              <a:rPr lang="fr-CI" altLang="ja-CI" dirty="0"/>
            </a:br>
            <a:r>
              <a:rPr lang="fr-CI" altLang="ja-CI" dirty="0"/>
              <a:t>et ça risque de menacer nos revenus ! »</a:t>
            </a:r>
          </a:p>
          <a:p>
            <a:endParaRPr lang="fr-CI" altLang="ja-CI" dirty="0"/>
          </a:p>
          <a:p>
            <a:endParaRPr lang="fr-CI" altLang="ja-CI" dirty="0"/>
          </a:p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45E550-015B-A7A6-1567-7D7CAD33D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6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CI" altLang="ja-CI" sz="2000" dirty="0"/>
              <a:t>Parfois, on a l’impression qu’il faut choisir :</a:t>
            </a:r>
            <a:br>
              <a:rPr lang="fr-CI" altLang="ja-CI" sz="2000" dirty="0"/>
            </a:br>
            <a:r>
              <a:rPr lang="fr-CI" altLang="ja-CI" sz="2000" dirty="0"/>
              <a:t>soit on protège les ressources,</a:t>
            </a:r>
            <a:br>
              <a:rPr lang="fr-CI" altLang="ja-CI" sz="2000" dirty="0"/>
            </a:br>
            <a:r>
              <a:rPr lang="fr-CI" altLang="ja-CI" sz="2000" dirty="0"/>
              <a:t>soit on améliore la vie des pêcheurs côtiers.</a:t>
            </a:r>
          </a:p>
          <a:p>
            <a:r>
              <a:rPr lang="fr-CI" altLang="ja-CI" sz="2000" dirty="0"/>
              <a:t>Mais… est-ce qu’on ne pourrait pas faire les deux en même temps ?</a:t>
            </a:r>
          </a:p>
          <a:p>
            <a:endParaRPr kumimoji="1" lang="ja-CI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8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A1B8-D20F-98BB-9513-F4DDBB1C6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4F99A29-95D3-4078-771E-589A0BCF9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8EC25C2-CF00-956E-01C7-42754DA8A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I" altLang="ja-CI" dirty="0"/>
              <a:t>Le but, c’est clair :</a:t>
            </a:r>
            <a:br>
              <a:rPr lang="fr-CI" altLang="ja-CI" dirty="0"/>
            </a:br>
            <a:r>
              <a:rPr lang="fr-CI" altLang="ja-CI" dirty="0"/>
              <a:t>Que la pêche reste durable et que chacun puisse continuer à vivre de la mer.</a:t>
            </a:r>
          </a:p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203895-4F37-444E-59D5-C38121454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37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F210E-8D3E-5981-4B38-C8B904D36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9DD2FE-2E0C-860A-D673-82484E233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5F1A0F-6874-D12B-C67C-95301BA36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CI" altLang="ja-CI" dirty="0"/>
              <a:t>parce que </a:t>
            </a:r>
            <a:r>
              <a:rPr lang="fr-CI" altLang="ja-CI" b="1" dirty="0"/>
              <a:t>ce sont les pêcheurs eux-mêmes, qui vivent et travaillent sur place, qui sont au cœur des décisions</a:t>
            </a:r>
            <a:r>
              <a:rPr lang="fr-CI" altLang="ja-CI" dirty="0"/>
              <a:t>.</a:t>
            </a:r>
          </a:p>
          <a:p>
            <a:r>
              <a:rPr lang="fr-CI" altLang="ja-CI" dirty="0"/>
              <a:t>Ce sont eux qui connaissent vraiment la réalité,</a:t>
            </a:r>
            <a:br>
              <a:rPr lang="fr-CI" altLang="ja-CI" dirty="0"/>
            </a:br>
            <a:r>
              <a:rPr lang="fr-CI" altLang="ja-CI" dirty="0"/>
              <a:t>et c’est grâce à leur implication directe que la gestion fonctionne mieux.</a:t>
            </a:r>
          </a:p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D3D2BC-5A82-986E-3116-A968583D6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9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7E5CD-44D0-2742-FA73-C0752B811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F160F7-DAE3-E82A-21F5-B184460AE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DE2B0B-94A7-F510-B088-A6034EF50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4FD1BA-042B-056F-AE5D-387075C7F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26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110AC-EA25-26D1-6D31-DAC8C06BA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ECFE95-F115-2144-DDDE-104DFC477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919FD7-C209-3B41-CECF-4DBFB44E0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CI" altLang="ja-CI" dirty="0"/>
              <a:t>Côté économie,</a:t>
            </a:r>
            <a:br>
              <a:rPr lang="fr-CI" altLang="ja-CI" dirty="0"/>
            </a:br>
            <a:r>
              <a:rPr lang="fr-CI" altLang="ja-CI" dirty="0"/>
              <a:t>la cogestion aide à sécuriser et diversifier les moyens de gagner sa vie.</a:t>
            </a:r>
          </a:p>
          <a:p>
            <a:pPr>
              <a:buNone/>
            </a:pPr>
            <a:r>
              <a:rPr lang="fr-CI" altLang="ja-CI" dirty="0"/>
              <a:t>Ça permet aussi d’augmenter les revenus,</a:t>
            </a:r>
            <a:r>
              <a:rPr lang="ja-JP" altLang="en-US"/>
              <a:t>　</a:t>
            </a:r>
            <a:r>
              <a:rPr lang="fr-FR" altLang="ja-JP" dirty="0"/>
              <a:t>et de développe d’autre initiative</a:t>
            </a:r>
          </a:p>
          <a:p>
            <a:pPr>
              <a:buNone/>
            </a:pPr>
            <a:endParaRPr lang="fr-FR" altLang="ja-CI" dirty="0"/>
          </a:p>
          <a:p>
            <a:pPr>
              <a:buNone/>
            </a:pPr>
            <a:r>
              <a:rPr lang="fr-CI" altLang="ja-CI" dirty="0"/>
              <a:t>Quand les acteurs locaux participent à la gestion,</a:t>
            </a:r>
            <a:br>
              <a:rPr lang="fr-CI" altLang="ja-CI" dirty="0"/>
            </a:br>
            <a:r>
              <a:rPr lang="fr-CI" altLang="ja-CI" dirty="0"/>
              <a:t>les règles sont mieux adaptées à la réalité,</a:t>
            </a:r>
            <a:br>
              <a:rPr lang="fr-CI" altLang="ja-CI" dirty="0"/>
            </a:br>
            <a:r>
              <a:rPr lang="fr-CI" altLang="ja-CI" dirty="0"/>
              <a:t>ce qui évite la surexploitation et protège les ressources à long terme.</a:t>
            </a:r>
          </a:p>
          <a:p>
            <a:pPr>
              <a:buNone/>
            </a:pPr>
            <a:r>
              <a:rPr lang="fr-CI" altLang="ja-CI" dirty="0"/>
              <a:t>Grâce à la stabilité retrouvée des ressources,</a:t>
            </a:r>
            <a:br>
              <a:rPr lang="fr-CI" altLang="ja-CI" dirty="0"/>
            </a:br>
            <a:r>
              <a:rPr lang="fr-CI" altLang="ja-CI" dirty="0"/>
              <a:t>les pêcheurs peuvent compter sur leurs activités principales,</a:t>
            </a:r>
            <a:br>
              <a:rPr lang="fr-CI" altLang="ja-CI" dirty="0"/>
            </a:br>
            <a:r>
              <a:rPr lang="fr-CI" altLang="ja-CI" dirty="0"/>
              <a:t>mais aussi développer d’autres sources de revenus :</a:t>
            </a:r>
            <a:br>
              <a:rPr lang="fr-CI" altLang="ja-CI" dirty="0"/>
            </a:br>
            <a:r>
              <a:rPr lang="fr-CI" altLang="ja-CI" dirty="0"/>
              <a:t>par exemple, la transformation des produits de la pêche, l’écotourisme ou l’aquaculture.</a:t>
            </a:r>
          </a:p>
          <a:p>
            <a:r>
              <a:rPr lang="fr-CI" altLang="ja-CI" dirty="0"/>
              <a:t>Cette implication favorise l’innovation locale et donne plus de sécurité face aux aléas.</a:t>
            </a:r>
          </a:p>
          <a:p>
            <a:pPr>
              <a:buNone/>
            </a:pPr>
            <a:br>
              <a:rPr lang="fr-CI" altLang="ja-CI" dirty="0"/>
            </a:br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AA85AA-9C25-F62E-1CD3-AC099E35C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478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2D206-E7EB-99AF-494C-F160501B9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6A55FA-157B-CF05-2D0C-A8922F6B1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2E9A22-3F5F-11ED-0064-941037FFA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I" altLang="ja-CI" dirty="0"/>
              <a:t>Accompagner le processus de mise en œuvre de la cogestion des ressources.</a:t>
            </a:r>
            <a:endParaRPr kumimoji="1" lang="ja-CI" altLang="en-US" dirty="0"/>
          </a:p>
          <a:p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900A5B-DDF9-2768-74DA-E22442DE3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1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71602-A15F-3F69-6F50-4EFDC8E7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71CC46-1516-3BFD-B237-B3EBAFD9E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AE224DC-A0B3-13D1-FEFF-F94BEAAF3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I" altLang="ja-CI" dirty="0"/>
              <a:t>En conclusion, la cogestion des ressources apparaît comme une approche efficace pour concilier la pêche durable et les moyens de subsistance des communautés côtières.</a:t>
            </a:r>
            <a:endParaRPr kumimoji="1" lang="ja-CI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C5AEA7-60E9-D96E-2166-9FA17E8E3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6E471-8EB9-46B1-8B21-80EDEEEB41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77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6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4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47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77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5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17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3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63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8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36D1-0106-4A81-8932-FD48D4F9CE7D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5556-CB92-4081-9636-50B5B9A6934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1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9920" y="1705286"/>
            <a:ext cx="10932159" cy="1295647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Pêche Durable et Moyen de Subsistance Côtiers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855036"/>
            <a:ext cx="4028301" cy="28317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304" y="3860797"/>
            <a:ext cx="4399004" cy="28550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823" y="3826002"/>
            <a:ext cx="3764692" cy="28607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" y="6672257"/>
            <a:ext cx="12191998" cy="1427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35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08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58858"/>
            <a:ext cx="12192000" cy="4426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58" y="773228"/>
            <a:ext cx="6933409" cy="3538890"/>
          </a:xfrm>
          <a:prstGeom prst="rect">
            <a:avLst/>
          </a:prstGeom>
        </p:spPr>
      </p:pic>
      <p:sp>
        <p:nvSpPr>
          <p:cNvPr id="7" name="Titre 3"/>
          <p:cNvSpPr txBox="1"/>
          <p:nvPr/>
        </p:nvSpPr>
        <p:spPr>
          <a:xfrm>
            <a:off x="636999" y="4184151"/>
            <a:ext cx="10859784" cy="183564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RelaxedModerately"/>
            <a:lightRig rig="threePt" dir="t"/>
          </a:scene3d>
          <a:sp3d prstMaterial="plastic">
            <a:bevelT w="25400" h="254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VOTRE AIMABLE ATTENTION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7256" y="24680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7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2D01-E7C7-EED3-4DB7-C458445D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BB1C2-CF74-399C-F0B7-1B8126E1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dirty="0"/>
              <a:t>La cogestion communautaire des pêches au Sénégal – Un modèle appuyé par la JICA</a:t>
            </a:r>
            <a:endParaRPr lang="fr-CI" altLang="ja-C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89029-864E-2104-D150-3F670FBC0C3A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C44CA-E260-C1E2-009C-BF468601F7EB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5853283-D976-265E-69B4-A5B6C4979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CI" altLang="ja-CI" b="1" dirty="0"/>
              <a:t>La JICA</a:t>
            </a:r>
            <a:r>
              <a:rPr lang="fr-CI" altLang="ja-CI" dirty="0"/>
              <a:t> a accompagné la création et le fonctionnement des </a:t>
            </a:r>
            <a:r>
              <a:rPr lang="fr-CI" altLang="ja-CI" b="1" dirty="0"/>
              <a:t>Comités Locaux de Pêche Artisanale (CLPA)</a:t>
            </a:r>
            <a:r>
              <a:rPr lang="fr-CI" altLang="ja-CI" dirty="0"/>
              <a:t>.</a:t>
            </a:r>
          </a:p>
          <a:p>
            <a:pPr>
              <a:buNone/>
            </a:pPr>
            <a:r>
              <a:rPr lang="fr-CI" altLang="ja-CI" dirty="0"/>
              <a:t>Les CLPA regroupent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Pêcheurs artisanaux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Femmes transformatrices de poisson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Commerçants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Représentants des autorités locales</a:t>
            </a:r>
          </a:p>
          <a:p>
            <a:pPr>
              <a:buNone/>
            </a:pPr>
            <a:r>
              <a:rPr lang="fr-CI" altLang="ja-CI" b="1" dirty="0"/>
              <a:t>Résultats clés :</a:t>
            </a:r>
            <a:endParaRPr lang="fr-CI" altLang="ja-CI" dirty="0"/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b="1" dirty="0"/>
              <a:t>Dialogue régulier</a:t>
            </a:r>
            <a:r>
              <a:rPr lang="fr-CI" altLang="ja-CI" dirty="0"/>
              <a:t> entre les communautés et l’administration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Mise en place de </a:t>
            </a:r>
            <a:r>
              <a:rPr lang="fr-CI" altLang="ja-CI" b="1" dirty="0"/>
              <a:t>règles locales</a:t>
            </a:r>
            <a:r>
              <a:rPr lang="fr-CI" altLang="ja-CI" dirty="0"/>
              <a:t> (zones de repos biologique, tailles minimales,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b="1" dirty="0"/>
              <a:t>Meilleure surveillance</a:t>
            </a:r>
            <a:r>
              <a:rPr lang="fr-CI" altLang="ja-CI" dirty="0"/>
              <a:t> et réduction de la pêche illégale</a:t>
            </a:r>
          </a:p>
          <a:p>
            <a:pPr marL="0" indent="0">
              <a:buNone/>
            </a:pPr>
            <a:endParaRPr lang="fr-CI" altLang="ja-CI" dirty="0"/>
          </a:p>
          <a:p>
            <a:endParaRPr lang="ja-CI" altLang="en-US" dirty="0"/>
          </a:p>
        </p:txBody>
      </p:sp>
    </p:spTree>
    <p:extLst>
      <p:ext uri="{BB962C8B-B14F-4D97-AF65-F5344CB8AC3E}">
        <p14:creationId xmlns:p14="http://schemas.microsoft.com/office/powerpoint/2010/main" val="3767915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32781-4B78-9A9A-AD49-B6A16C45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98BD9-B659-E1CB-AEC5-615227002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dirty="0"/>
              <a:t>Des bénéfices concrets pour les communautés et la ressource</a:t>
            </a:r>
            <a:endParaRPr lang="fr-CI" altLang="ja-C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4301B-B93E-5609-CADD-8AB8FC6A57D0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3127A-12FB-E695-2F86-98142B5A0E36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EAE0AB-507F-823D-6EA9-7357A55D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I" altLang="ja-CI" b="1" dirty="0"/>
              <a:t>Récupération des stocks de poisson</a:t>
            </a:r>
            <a:r>
              <a:rPr lang="fr-CI" altLang="ja-CI" dirty="0"/>
              <a:t> dans certaines zones</a:t>
            </a:r>
          </a:p>
          <a:p>
            <a:r>
              <a:rPr lang="fr-CI" altLang="ja-CI" b="1" dirty="0"/>
              <a:t>Amélioration des revenus</a:t>
            </a:r>
            <a:r>
              <a:rPr lang="fr-CI" altLang="ja-CI" dirty="0"/>
              <a:t> pour les pêcheurs et les femmes</a:t>
            </a:r>
          </a:p>
          <a:p>
            <a:r>
              <a:rPr lang="fr-CI" altLang="ja-CI" b="1" dirty="0"/>
              <a:t>Cohésion sociale</a:t>
            </a:r>
            <a:r>
              <a:rPr lang="fr-CI" altLang="ja-CI" dirty="0"/>
              <a:t> renforcée par la prise de décision partagée</a:t>
            </a:r>
          </a:p>
          <a:p>
            <a:r>
              <a:rPr lang="fr-CI" altLang="ja-CI" b="1" dirty="0"/>
              <a:t>Développement d’activités alternatives</a:t>
            </a:r>
            <a:r>
              <a:rPr lang="fr-CI" altLang="ja-CI" dirty="0"/>
              <a:t> (ex. : aquaculture, transformation, écotourisme)</a:t>
            </a:r>
          </a:p>
          <a:p>
            <a:r>
              <a:rPr lang="fr-CI" altLang="ja-CI" b="1" dirty="0"/>
              <a:t>Reconnaissance internationale</a:t>
            </a:r>
            <a:r>
              <a:rPr lang="fr-CI" altLang="ja-CI" dirty="0"/>
              <a:t> comme modèle de gouvernance participative</a:t>
            </a:r>
          </a:p>
          <a:p>
            <a:pPr marL="0" indent="0">
              <a:buNone/>
            </a:pPr>
            <a:endParaRPr lang="ja-CI" altLang="en-US" dirty="0"/>
          </a:p>
        </p:txBody>
      </p:sp>
    </p:spTree>
    <p:extLst>
      <p:ext uri="{BB962C8B-B14F-4D97-AF65-F5344CB8AC3E}">
        <p14:creationId xmlns:p14="http://schemas.microsoft.com/office/powerpoint/2010/main" val="38802676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16B7F-F8BF-DC68-2821-7236341F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3B506-3210-75CB-F14E-AB2B200B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fr-FR" altLang="ja-CI" dirty="0"/>
              <a:t>Quatre principes clés et conditions préalables pour la </a:t>
            </a:r>
            <a:r>
              <a:rPr lang="fr-FR" altLang="ja-CI" dirty="0" err="1"/>
              <a:t>Co-Gestion</a:t>
            </a:r>
            <a:r>
              <a:rPr lang="fr-FR" altLang="ja-CI" dirty="0"/>
              <a:t> réussie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3BD01-3AF1-425C-A03A-9CCFFFEA6888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4B453-408E-2DCD-6A59-720DA7579409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C723E1-4148-4B82-3013-D506B27B77A5}"/>
              </a:ext>
            </a:extLst>
          </p:cNvPr>
          <p:cNvSpPr/>
          <p:nvPr/>
        </p:nvSpPr>
        <p:spPr>
          <a:xfrm>
            <a:off x="388728" y="1868570"/>
            <a:ext cx="3582444" cy="68520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fr-FR" altLang="ja-CI" sz="2400" dirty="0"/>
              <a:t>1.</a:t>
            </a:r>
            <a:r>
              <a:rPr lang="fr-FR" altLang="ja-CI" sz="2400" dirty="0"/>
              <a:t> Accès aux droits de pêche légaux </a:t>
            </a:r>
            <a:endParaRPr kumimoji="1" lang="ja-CI" altLang="en-US" sz="24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46E2AD-EB33-43F0-F026-16F0A98A3306}"/>
              </a:ext>
            </a:extLst>
          </p:cNvPr>
          <p:cNvSpPr/>
          <p:nvPr/>
        </p:nvSpPr>
        <p:spPr>
          <a:xfrm>
            <a:off x="388728" y="2879146"/>
            <a:ext cx="3582444" cy="7178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fr-FR" altLang="ja-CI" sz="2400" dirty="0"/>
              <a:t>2.</a:t>
            </a:r>
            <a:r>
              <a:rPr lang="fr-FR" altLang="ja-CI" sz="2400" dirty="0"/>
              <a:t> Leadership des organisations de pêcheurs </a:t>
            </a:r>
            <a:endParaRPr kumimoji="1" lang="ja-CI" altLang="en-US" sz="2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057F51-C1D7-AE0D-A975-65B0DAE4BB64}"/>
              </a:ext>
            </a:extLst>
          </p:cNvPr>
          <p:cNvSpPr/>
          <p:nvPr/>
        </p:nvSpPr>
        <p:spPr>
          <a:xfrm>
            <a:off x="388728" y="3916451"/>
            <a:ext cx="3582444" cy="10027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fr-FR" altLang="ja-CI" sz="2400" dirty="0"/>
              <a:t>3.</a:t>
            </a:r>
            <a:r>
              <a:rPr lang="fr-FR" altLang="ja-CI" sz="2400" dirty="0"/>
              <a:t> Participation effective des pêcheurs à la prise de décision </a:t>
            </a:r>
            <a:endParaRPr kumimoji="1" lang="ja-CI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F0F6843-07B4-6B79-F226-208F49531559}"/>
              </a:ext>
            </a:extLst>
          </p:cNvPr>
          <p:cNvSpPr/>
          <p:nvPr/>
        </p:nvSpPr>
        <p:spPr>
          <a:xfrm>
            <a:off x="388728" y="5313778"/>
            <a:ext cx="3582444" cy="8777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fr-FR" altLang="ja-CI" sz="2400" dirty="0"/>
              <a:t>4.</a:t>
            </a:r>
            <a:r>
              <a:rPr lang="fr-FR" altLang="ja-CI" sz="2400" dirty="0"/>
              <a:t> Équilibrer les droits et les responsabilités </a:t>
            </a:r>
            <a:endParaRPr kumimoji="1" lang="ja-CI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C1FC161-BF57-A6BB-6E22-F6437488E492}"/>
              </a:ext>
            </a:extLst>
          </p:cNvPr>
          <p:cNvSpPr/>
          <p:nvPr/>
        </p:nvSpPr>
        <p:spPr>
          <a:xfrm>
            <a:off x="4586983" y="1706885"/>
            <a:ext cx="7456375" cy="8468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ja-CI" dirty="0"/>
              <a:t>Les pêcheurs doivent être officiellement reconnus comme détenteurs de droits de pêche avant de pouvoir participer à la gestion des pêches</a:t>
            </a:r>
            <a:endParaRPr kumimoji="1" lang="ja-CI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90F6047-A315-96CA-5AB3-625B057AC857}"/>
              </a:ext>
            </a:extLst>
          </p:cNvPr>
          <p:cNvSpPr/>
          <p:nvPr/>
        </p:nvSpPr>
        <p:spPr>
          <a:xfrm>
            <a:off x="4586983" y="2796724"/>
            <a:ext cx="7456371" cy="887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dirty="0"/>
              <a:t>La cogestion nécessite la création d'organisations représentatives capables de mobiliser les pêcheurs pour une action collective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4CAF8F-EC32-616A-C983-18FEA218F2D7}"/>
              </a:ext>
            </a:extLst>
          </p:cNvPr>
          <p:cNvSpPr/>
          <p:nvPr/>
        </p:nvSpPr>
        <p:spPr>
          <a:xfrm>
            <a:off x="4586982" y="3886789"/>
            <a:ext cx="7456371" cy="10620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dirty="0"/>
              <a:t>La participation des pêcheurs devrait se dérouler dans un cadre formel qui crée des opportunités claires pour que les pêcheurs soient impliqués dans les processus de prise de décision à tous les niveaux pertinents.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EAB0F72-DF4B-3930-9897-A88D30221F7A}"/>
              </a:ext>
            </a:extLst>
          </p:cNvPr>
          <p:cNvSpPr/>
          <p:nvPr/>
        </p:nvSpPr>
        <p:spPr>
          <a:xfrm>
            <a:off x="4586987" y="5151115"/>
            <a:ext cx="7456371" cy="14311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dirty="0"/>
              <a:t>En tant qu’acteurs du système de gouvernance, les pêcheurs ont également la capacité et la responsabilité d’apporter leur expertise et leurs connaissances à la gestion des pêcheries en participant à la science et à la recherche qui soutiennent la gestion.</a:t>
            </a:r>
          </a:p>
        </p:txBody>
      </p:sp>
    </p:spTree>
    <p:extLst>
      <p:ext uri="{BB962C8B-B14F-4D97-AF65-F5344CB8AC3E}">
        <p14:creationId xmlns:p14="http://schemas.microsoft.com/office/powerpoint/2010/main" val="23003411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A310D-71A9-A847-F744-6219705AA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CA4BC-73B9-085E-19DB-A7FF2060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Système de Gestion des Pêcheries pour la pêche artisanale au japon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E65B58-35DD-01A4-93E0-E8748D1FA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1549398"/>
            <a:ext cx="10461523" cy="521716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ECFF2-9DA2-F407-757E-CD12C9834AB3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3D422-71B7-3C80-AE35-F939CC666F5E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19F5328-30D1-8C41-F9CC-7B5EE5887F44}"/>
              </a:ext>
            </a:extLst>
          </p:cNvPr>
          <p:cNvSpPr/>
          <p:nvPr/>
        </p:nvSpPr>
        <p:spPr>
          <a:xfrm>
            <a:off x="7546398" y="2105053"/>
            <a:ext cx="2166582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Droit de pêche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0447B5E6-E1D2-8431-EB52-5899475E44DF}"/>
              </a:ext>
            </a:extLst>
          </p:cNvPr>
          <p:cNvSpPr/>
          <p:nvPr/>
        </p:nvSpPr>
        <p:spPr>
          <a:xfrm>
            <a:off x="6677717" y="4565041"/>
            <a:ext cx="4100211" cy="1100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Zone de pêcherie exclusive à la coopérative des pêches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86189B-888C-B7C6-04FF-C1132B0C8410}"/>
              </a:ext>
            </a:extLst>
          </p:cNvPr>
          <p:cNvSpPr/>
          <p:nvPr/>
        </p:nvSpPr>
        <p:spPr>
          <a:xfrm>
            <a:off x="810802" y="3151390"/>
            <a:ext cx="4337820" cy="93779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sz="2800" dirty="0"/>
              <a:t>Gouvernement(Préfecture)</a:t>
            </a:r>
            <a:endParaRPr kumimoji="1" lang="ja-CI" altLang="en-US" sz="28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5C9D0E-A46F-0420-179A-8A9494B96821}"/>
              </a:ext>
            </a:extLst>
          </p:cNvPr>
          <p:cNvSpPr/>
          <p:nvPr/>
        </p:nvSpPr>
        <p:spPr>
          <a:xfrm>
            <a:off x="6939605" y="3121825"/>
            <a:ext cx="3582444" cy="9708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sz="2800" dirty="0"/>
              <a:t>Coopérative des Pêches</a:t>
            </a:r>
            <a:endParaRPr kumimoji="1" lang="ja-CI" altLang="en-US" sz="2800" dirty="0"/>
          </a:p>
        </p:txBody>
      </p:sp>
      <p:sp>
        <p:nvSpPr>
          <p:cNvPr id="10" name="左矢印 9">
            <a:extLst>
              <a:ext uri="{FF2B5EF4-FFF2-40B4-BE49-F238E27FC236}">
                <a16:creationId xmlns:a16="http://schemas.microsoft.com/office/drawing/2014/main" id="{AE029B6E-FD0D-D78D-9CA6-F4F0B17DD210}"/>
              </a:ext>
            </a:extLst>
          </p:cNvPr>
          <p:cNvSpPr/>
          <p:nvPr/>
        </p:nvSpPr>
        <p:spPr>
          <a:xfrm>
            <a:off x="5448822" y="2989164"/>
            <a:ext cx="1164920" cy="631125"/>
          </a:xfrm>
          <a:prstGeom prst="lef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sz="1400" dirty="0"/>
              <a:t>Application</a:t>
            </a:r>
            <a:endParaRPr kumimoji="1" lang="ja-CI" altLang="en-US" sz="1400" dirty="0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D82B8222-A70E-1776-5AEA-4878F096941B}"/>
              </a:ext>
            </a:extLst>
          </p:cNvPr>
          <p:cNvSpPr/>
          <p:nvPr/>
        </p:nvSpPr>
        <p:spPr>
          <a:xfrm>
            <a:off x="5448822" y="3700632"/>
            <a:ext cx="1164920" cy="63112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Permis</a:t>
            </a:r>
            <a:endParaRPr kumimoji="1" lang="ja-CI" altLang="en-US" dirty="0"/>
          </a:p>
        </p:txBody>
      </p:sp>
    </p:spTree>
    <p:extLst>
      <p:ext uri="{BB962C8B-B14F-4D97-AF65-F5344CB8AC3E}">
        <p14:creationId xmlns:p14="http://schemas.microsoft.com/office/powerpoint/2010/main" val="293367725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63818-FA92-6E62-5BD7-742FFF176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E1020-C2F4-D58B-463E-2DA2337C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altLang="ja-CI" b="1" dirty="0">
                <a:solidFill>
                  <a:srgbClr val="002060"/>
                </a:solidFill>
              </a:rPr>
              <a:t>Système de </a:t>
            </a:r>
            <a:r>
              <a:rPr lang="fr-FR" altLang="ja-CI" b="1" dirty="0" err="1">
                <a:solidFill>
                  <a:srgbClr val="002060"/>
                </a:solidFill>
              </a:rPr>
              <a:t>Co-Gestion</a:t>
            </a:r>
            <a:r>
              <a:rPr lang="fr-FR" altLang="ja-CI" b="1" dirty="0">
                <a:solidFill>
                  <a:srgbClr val="002060"/>
                </a:solidFill>
              </a:rPr>
              <a:t> des Pêcheries pour la pêche artisanale au japon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F5D5F-5593-838F-9DCC-1BB165C21D84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60729-275E-A496-7B2B-F81BDAD46978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A2EF87AE-40FB-DE27-DB78-78B53961AB75}"/>
              </a:ext>
            </a:extLst>
          </p:cNvPr>
          <p:cNvSpPr/>
          <p:nvPr/>
        </p:nvSpPr>
        <p:spPr>
          <a:xfrm>
            <a:off x="1349115" y="1610644"/>
            <a:ext cx="1933731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INITIATIVE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8A050B-3245-8142-2F33-87A8459B11A8}"/>
              </a:ext>
            </a:extLst>
          </p:cNvPr>
          <p:cNvSpPr/>
          <p:nvPr/>
        </p:nvSpPr>
        <p:spPr>
          <a:xfrm>
            <a:off x="6550906" y="2570484"/>
            <a:ext cx="2820547" cy="507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Gouvernement(Préfecture)</a:t>
            </a:r>
            <a:endParaRPr kumimoji="1" lang="ja-CI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20CB92C-0DD8-03EE-0D31-EDBB785EEBBA}"/>
              </a:ext>
            </a:extLst>
          </p:cNvPr>
          <p:cNvSpPr/>
          <p:nvPr/>
        </p:nvSpPr>
        <p:spPr>
          <a:xfrm>
            <a:off x="3916573" y="1761164"/>
            <a:ext cx="2469237" cy="481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Coopérative des Pêches</a:t>
            </a:r>
            <a:endParaRPr kumimoji="1" lang="ja-CI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AF926C9-3C72-324F-3B37-03ED547EA811}"/>
              </a:ext>
            </a:extLst>
          </p:cNvPr>
          <p:cNvSpPr/>
          <p:nvPr/>
        </p:nvSpPr>
        <p:spPr>
          <a:xfrm>
            <a:off x="9529292" y="2565287"/>
            <a:ext cx="2338465" cy="507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Institute de Recherche</a:t>
            </a:r>
            <a:endParaRPr kumimoji="1" lang="ja-CI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65A4348-A7DC-51DC-3D52-54714789883A}"/>
              </a:ext>
            </a:extLst>
          </p:cNvPr>
          <p:cNvSpPr/>
          <p:nvPr/>
        </p:nvSpPr>
        <p:spPr>
          <a:xfrm>
            <a:off x="3923830" y="2578317"/>
            <a:ext cx="2469237" cy="481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Coopérative des Pêches</a:t>
            </a:r>
            <a:endParaRPr kumimoji="1" lang="ja-CI" altLang="en-US" dirty="0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8C40C69F-8C3F-FFD6-118E-583433EDF4B7}"/>
              </a:ext>
            </a:extLst>
          </p:cNvPr>
          <p:cNvSpPr/>
          <p:nvPr/>
        </p:nvSpPr>
        <p:spPr>
          <a:xfrm>
            <a:off x="1364103" y="2536279"/>
            <a:ext cx="1933731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ECHANGE/</a:t>
            </a:r>
          </a:p>
          <a:p>
            <a:pPr marL="0" indent="0">
              <a:buNone/>
            </a:pPr>
            <a:r>
              <a:rPr lang="fr-FR" altLang="ja-CI" sz="2400" dirty="0"/>
              <a:t>RECHERCHE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FFD5950D-D9AA-C41D-2546-30046D48707A}"/>
              </a:ext>
            </a:extLst>
          </p:cNvPr>
          <p:cNvSpPr/>
          <p:nvPr/>
        </p:nvSpPr>
        <p:spPr>
          <a:xfrm>
            <a:off x="1349113" y="3626517"/>
            <a:ext cx="2338465" cy="8219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Détermination de Plan/Mesure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97C5C2E8-9866-1AA4-942A-B70EE7A2CE50}"/>
              </a:ext>
            </a:extLst>
          </p:cNvPr>
          <p:cNvSpPr/>
          <p:nvPr/>
        </p:nvSpPr>
        <p:spPr>
          <a:xfrm>
            <a:off x="1349114" y="4788379"/>
            <a:ext cx="2338465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APPROVATION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21E7E0E2-532C-7FA0-7CCB-0582673165D0}"/>
              </a:ext>
            </a:extLst>
          </p:cNvPr>
          <p:cNvSpPr/>
          <p:nvPr/>
        </p:nvSpPr>
        <p:spPr>
          <a:xfrm>
            <a:off x="1364103" y="5729362"/>
            <a:ext cx="1558979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dirty="0"/>
              <a:t>ACCORD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016A334-3F6E-8C40-A5DF-09912095B8CC}"/>
              </a:ext>
            </a:extLst>
          </p:cNvPr>
          <p:cNvSpPr/>
          <p:nvPr/>
        </p:nvSpPr>
        <p:spPr>
          <a:xfrm>
            <a:off x="3923830" y="3796766"/>
            <a:ext cx="2469237" cy="481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Coopérative des Pêches</a:t>
            </a:r>
            <a:endParaRPr kumimoji="1" lang="ja-CI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557D30B-7DDD-1256-E69E-30B234E2F383}"/>
              </a:ext>
            </a:extLst>
          </p:cNvPr>
          <p:cNvSpPr/>
          <p:nvPr/>
        </p:nvSpPr>
        <p:spPr>
          <a:xfrm>
            <a:off x="3913576" y="5783337"/>
            <a:ext cx="2469237" cy="481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Coopérative des Pêches</a:t>
            </a:r>
            <a:endParaRPr kumimoji="1" lang="ja-CI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2262D68-ECD1-A917-FF78-8970911CEE64}"/>
              </a:ext>
            </a:extLst>
          </p:cNvPr>
          <p:cNvSpPr/>
          <p:nvPr/>
        </p:nvSpPr>
        <p:spPr>
          <a:xfrm>
            <a:off x="3913576" y="4904651"/>
            <a:ext cx="2469237" cy="4814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Coopérative des Pêches</a:t>
            </a:r>
            <a:endParaRPr kumimoji="1" lang="ja-CI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3A524AE-4449-44E8-AB71-8985DB94DEDD}"/>
              </a:ext>
            </a:extLst>
          </p:cNvPr>
          <p:cNvSpPr/>
          <p:nvPr/>
        </p:nvSpPr>
        <p:spPr>
          <a:xfrm>
            <a:off x="6708745" y="4891621"/>
            <a:ext cx="2820547" cy="507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Gouvernement(Préfecture)</a:t>
            </a:r>
            <a:endParaRPr kumimoji="1" lang="ja-CI" altLang="en-US" dirty="0"/>
          </a:p>
        </p:txBody>
      </p:sp>
      <p:sp>
        <p:nvSpPr>
          <p:cNvPr id="26" name="下矢印 25">
            <a:extLst>
              <a:ext uri="{FF2B5EF4-FFF2-40B4-BE49-F238E27FC236}">
                <a16:creationId xmlns:a16="http://schemas.microsoft.com/office/drawing/2014/main" id="{1E01124D-A918-83D0-4059-8236C0F240A6}"/>
              </a:ext>
            </a:extLst>
          </p:cNvPr>
          <p:cNvSpPr/>
          <p:nvPr/>
        </p:nvSpPr>
        <p:spPr>
          <a:xfrm>
            <a:off x="674557" y="2001884"/>
            <a:ext cx="528362" cy="38873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CI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0A26735-BC0B-7A12-B879-EEFCA3A322C3}"/>
              </a:ext>
            </a:extLst>
          </p:cNvPr>
          <p:cNvSpPr/>
          <p:nvPr/>
        </p:nvSpPr>
        <p:spPr>
          <a:xfrm>
            <a:off x="6708745" y="5778389"/>
            <a:ext cx="2820547" cy="507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dirty="0"/>
              <a:t>Gouvernement(Préfecture)</a:t>
            </a:r>
            <a:endParaRPr kumimoji="1" lang="ja-CI" altLang="en-US" dirty="0"/>
          </a:p>
        </p:txBody>
      </p:sp>
    </p:spTree>
    <p:extLst>
      <p:ext uri="{BB962C8B-B14F-4D97-AF65-F5344CB8AC3E}">
        <p14:creationId xmlns:p14="http://schemas.microsoft.com/office/powerpoint/2010/main" val="6513322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2D362-63CD-0FC6-3E9A-15E7B2177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E3241-9464-7345-12AE-86591F3F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75771"/>
            <a:ext cx="9784080" cy="750384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I" altLang="ja-CI" b="1" dirty="0"/>
              <a:t>La pêche durable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65C97E-CEAB-4B0D-F402-E5F412D46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76" y="1150803"/>
            <a:ext cx="10461523" cy="520513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fr-CI" altLang="ja-CI" sz="3600" dirty="0"/>
              <a:t>Souvent perçue comme synonyme de réglementation stricte.</a:t>
            </a:r>
          </a:p>
          <a:p>
            <a:r>
              <a:rPr lang="fr-CI" altLang="ja-CI" sz="3600" dirty="0"/>
              <a:t>Impression fréquente :</a:t>
            </a:r>
            <a:br>
              <a:rPr lang="fr-CI" altLang="ja-CI" sz="3600" dirty="0"/>
            </a:br>
            <a:r>
              <a:rPr lang="fr-CI" altLang="ja-CI" sz="3600" dirty="0"/>
              <a:t>« Plus de règles = moins de liberté = menace sur les revenus des pêcheurs »</a:t>
            </a:r>
          </a:p>
          <a:p>
            <a:endParaRPr lang="fr-CI" altLang="ja-CI" sz="3600" dirty="0"/>
          </a:p>
          <a:p>
            <a:pPr marL="0" indent="0">
              <a:buNone/>
            </a:pPr>
            <a:r>
              <a:rPr lang="fr-FR" sz="3600" b="1" dirty="0"/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53943-F00A-8A4A-6D93-FFD4715445D2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69656-6C39-C860-B2DA-D8F0FC7301A5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091FB5B-494A-C85B-8F23-443C2D8A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59" y="3002984"/>
            <a:ext cx="3694263" cy="36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786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E4154-AFFF-57AC-7044-5F95236F1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8B232F-4770-18A6-1B0C-4D0CC060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341625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Un dilemme fondamental？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217DB-01D8-851D-498C-225CB016EE50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5B763-56A5-09FF-FFAE-A4FDCEA635C6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3B2F5FCC-6AAA-3E35-0168-B14E42333E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3698" y="1469508"/>
            <a:ext cx="10515600" cy="2602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ja-JP" altLang="en-US"/>
              <a:t>　　　　</a:t>
            </a:r>
            <a:r>
              <a:rPr lang="fr-CI" altLang="ja-CI" sz="3600" dirty="0"/>
              <a:t>Protection des ressources</a:t>
            </a:r>
            <a:br>
              <a:rPr lang="fr-CI" altLang="ja-CI" sz="3600" dirty="0"/>
            </a:br>
            <a:r>
              <a:rPr lang="ja-JP" altLang="en-US" sz="3600"/>
              <a:t>　　　　　　　</a:t>
            </a:r>
            <a:r>
              <a:rPr lang="fr-CI" altLang="ja-CI" sz="3600" b="1" dirty="0"/>
              <a:t>ou</a:t>
            </a:r>
            <a:br>
              <a:rPr lang="fr-CI" altLang="ja-CI" sz="3600" dirty="0"/>
            </a:br>
            <a:r>
              <a:rPr lang="fr-CI" altLang="ja-CI" sz="3600" dirty="0"/>
              <a:t>Sécurisation des moyens de subsistance pour les communautés.</a:t>
            </a:r>
          </a:p>
          <a:p>
            <a:pPr>
              <a:buNone/>
            </a:pPr>
            <a:endParaRPr lang="fr-CI" altLang="ja-CI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1F2C8E-CD3D-0BE6-78A0-60B7A1C65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5" y="3210138"/>
            <a:ext cx="4247734" cy="3536924"/>
          </a:xfrm>
          <a:prstGeom prst="rect">
            <a:avLst/>
          </a:prstGeom>
        </p:spPr>
      </p:pic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5AFA8FD-E503-57BB-E68A-2B9F8E658A30}"/>
              </a:ext>
            </a:extLst>
          </p:cNvPr>
          <p:cNvSpPr/>
          <p:nvPr/>
        </p:nvSpPr>
        <p:spPr>
          <a:xfrm>
            <a:off x="431073" y="3876704"/>
            <a:ext cx="6622869" cy="7576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I" altLang="ja-CI" sz="3200" dirty="0"/>
              <a:t>Est-il possible de concilier les deux ?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07035DF0-3339-ED07-FEA1-7A614C07ED72}"/>
              </a:ext>
            </a:extLst>
          </p:cNvPr>
          <p:cNvSpPr/>
          <p:nvPr/>
        </p:nvSpPr>
        <p:spPr>
          <a:xfrm>
            <a:off x="431073" y="5517031"/>
            <a:ext cx="6570617" cy="9334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ja-CI" sz="3600" dirty="0"/>
              <a:t>C’est la </a:t>
            </a:r>
            <a:r>
              <a:rPr kumimoji="1" lang="fr-FR" altLang="ja-CI" sz="3600" dirty="0" err="1"/>
              <a:t>Co-Gestion</a:t>
            </a:r>
            <a:r>
              <a:rPr kumimoji="1" lang="fr-FR" altLang="ja-CI" sz="3600" dirty="0"/>
              <a:t> </a:t>
            </a:r>
            <a:endParaRPr kumimoji="1" lang="ja-CI" altLang="en-US" sz="3600" dirty="0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A02D438C-38D8-E456-C178-0F88D96C2465}"/>
              </a:ext>
            </a:extLst>
          </p:cNvPr>
          <p:cNvSpPr/>
          <p:nvPr/>
        </p:nvSpPr>
        <p:spPr>
          <a:xfrm>
            <a:off x="3246119" y="4732724"/>
            <a:ext cx="1306286" cy="6010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CI" altLang="en-US"/>
          </a:p>
        </p:txBody>
      </p:sp>
    </p:spTree>
    <p:extLst>
      <p:ext uri="{BB962C8B-B14F-4D97-AF65-F5344CB8AC3E}">
        <p14:creationId xmlns:p14="http://schemas.microsoft.com/office/powerpoint/2010/main" val="21381846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144AD-03EF-EDE8-195F-97DA4EF30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79B6D-4DF8-8499-AD53-9F1E0CAE0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3" y="275771"/>
            <a:ext cx="12059237" cy="1116185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CI" altLang="ja-CI" b="1" dirty="0"/>
              <a:t>Définition – </a:t>
            </a:r>
            <a:r>
              <a:rPr lang="fr-CI" altLang="ja-CI" b="1" dirty="0" err="1"/>
              <a:t>Co-gestion</a:t>
            </a:r>
            <a:r>
              <a:rPr lang="fr-CI" altLang="ja-CI" b="1" dirty="0"/>
              <a:t> des ressources halieutiques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FAF04-8FDB-5BF2-5EA5-5AF4FC2387D3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3FB53-47A9-71B6-3E7D-A994E6E84D6D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480CD9FF-379A-DC9D-6462-2CFC7A713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11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I" altLang="ja-CI" b="1" dirty="0"/>
              <a:t>La cogestion, c’est quoi ?</a:t>
            </a:r>
            <a:br>
              <a:rPr lang="fr-CI" altLang="ja-CI" dirty="0"/>
            </a:br>
            <a:r>
              <a:rPr lang="fr-CI" altLang="ja-CI" dirty="0"/>
              <a:t>C’est une approche dans laquelle les pêcheurs réfléchissent d’abord eux-mêmes aux meilleures façons de gérer les ressources halieutiques.</a:t>
            </a:r>
            <a:br>
              <a:rPr lang="fr-CI" altLang="ja-CI" dirty="0"/>
            </a:br>
            <a:r>
              <a:rPr lang="fr-CI" altLang="ja-CI" dirty="0"/>
              <a:t>Ensuite, ils élaborent et décident les règles </a:t>
            </a:r>
            <a:r>
              <a:rPr lang="fr-CI" altLang="ja-CI" b="1" dirty="0"/>
              <a:t>en concertation avec  les autorités</a:t>
            </a:r>
            <a:r>
              <a:rPr lang="fr-CI" altLang="ja-CI" dirty="0"/>
              <a:t>.</a:t>
            </a:r>
          </a:p>
          <a:p>
            <a:pPr>
              <a:buNone/>
            </a:pPr>
            <a:r>
              <a:rPr lang="fr-CI" altLang="ja-CI" dirty="0"/>
              <a:t>Chacun participe :</a:t>
            </a:r>
            <a:br>
              <a:rPr lang="fr-CI" altLang="ja-CI" dirty="0"/>
            </a:br>
            <a:r>
              <a:rPr lang="fr-CI" altLang="ja-CI" dirty="0"/>
              <a:t>– à l’élaboration des règles,</a:t>
            </a:r>
            <a:br>
              <a:rPr lang="fr-CI" altLang="ja-CI" dirty="0"/>
            </a:br>
            <a:r>
              <a:rPr lang="fr-CI" altLang="ja-CI" dirty="0"/>
              <a:t>– à la surveillance,</a:t>
            </a:r>
            <a:br>
              <a:rPr lang="fr-CI" altLang="ja-CI" dirty="0"/>
            </a:br>
            <a:r>
              <a:rPr lang="fr-CI" altLang="ja-CI" dirty="0"/>
              <a:t>– et à la préservation des ressources.</a:t>
            </a:r>
          </a:p>
          <a:p>
            <a:r>
              <a:rPr lang="fr-CI" altLang="ja-CI" b="1" dirty="0"/>
              <a:t>L’objectif :</a:t>
            </a:r>
            <a:br>
              <a:rPr lang="fr-CI" altLang="ja-CI" dirty="0"/>
            </a:br>
            <a:r>
              <a:rPr lang="fr-CI" altLang="ja-CI" dirty="0"/>
              <a:t>Concilier durabilité des pêches et sécurité des moyens de subsistance pour les communautés.</a:t>
            </a:r>
          </a:p>
          <a:p>
            <a:pPr>
              <a:buNone/>
            </a:pPr>
            <a:endParaRPr lang="ja-CI" altLang="en-US" b="1" dirty="0"/>
          </a:p>
        </p:txBody>
      </p:sp>
    </p:spTree>
    <p:extLst>
      <p:ext uri="{BB962C8B-B14F-4D97-AF65-F5344CB8AC3E}">
        <p14:creationId xmlns:p14="http://schemas.microsoft.com/office/powerpoint/2010/main" val="254858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60A0B-0E5E-1870-F3DD-843BDFA4B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93537-E4AC-5463-78B3-975B2873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b="1" dirty="0"/>
              <a:t>Les bénéfices de la cogestion communautaire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0470D5-E6DE-14E9-33A0-8D36CC20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16118"/>
            <a:ext cx="10461523" cy="348379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Utilisation durable et préservation à long terme des stocks halieutiques</a:t>
            </a:r>
          </a:p>
          <a:p>
            <a:pPr marL="0" indent="0">
              <a:buNone/>
            </a:pPr>
            <a:endParaRPr lang="fr-CI" altLang="ja-CI" dirty="0"/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Adaptation des règles aux réalités locales et aux dynamiques écologiques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9CAF9-BD28-D596-0324-A280E4F542E2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2D02BA-8018-8B49-42A7-EAEEEDEEE892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D9709681-7DD5-58AA-9EAC-06088099022A}"/>
              </a:ext>
            </a:extLst>
          </p:cNvPr>
          <p:cNvSpPr/>
          <p:nvPr/>
        </p:nvSpPr>
        <p:spPr>
          <a:xfrm>
            <a:off x="1202919" y="1698172"/>
            <a:ext cx="7759338" cy="6179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CI" altLang="ja-CI" sz="3200" dirty="0"/>
              <a:t>Du point de vue de </a:t>
            </a:r>
            <a:r>
              <a:rPr lang="fr-CI" altLang="ja-CI" sz="3200" b="1" dirty="0"/>
              <a:t>la gestion des ressources</a:t>
            </a:r>
          </a:p>
        </p:txBody>
      </p:sp>
    </p:spTree>
    <p:extLst>
      <p:ext uri="{BB962C8B-B14F-4D97-AF65-F5344CB8AC3E}">
        <p14:creationId xmlns:p14="http://schemas.microsoft.com/office/powerpoint/2010/main" val="11390907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36CC-94B0-900E-F502-8F576004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06D2-451C-3E8D-6F10-B33F8E2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b="1" dirty="0"/>
              <a:t>Les bénéfices de la cogestion communautaire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263CD4-9196-57A1-DC3A-1F647C721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767345"/>
            <a:ext cx="10461523" cy="3112249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Renforcement du dialogue et de la confiance entre pêcheurs, communautés et autorités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Inclusion des femmes, des jeunes et des groupes vulnérables dans la gouvernance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Transmission et valorisation des savoirs traditionnels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AE965-10AC-FE82-F0F1-FE97753C129B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2018D-8C27-27CF-1F09-ADC8E30FEB3C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4AAEAE6F-74C3-EF19-668F-2037659824F2}"/>
              </a:ext>
            </a:extLst>
          </p:cNvPr>
          <p:cNvSpPr/>
          <p:nvPr/>
        </p:nvSpPr>
        <p:spPr>
          <a:xfrm>
            <a:off x="1202919" y="1698172"/>
            <a:ext cx="7759338" cy="6179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CI" altLang="ja-CI" sz="3200" dirty="0"/>
              <a:t>Du point de vue </a:t>
            </a:r>
            <a:r>
              <a:rPr lang="fr-CI" altLang="ja-CI" sz="3200" b="1" dirty="0"/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23507825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6EB50-AF6B-4EA7-D54F-5F4FB3322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59E29-7E20-BA4F-F942-789E5327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b="1" dirty="0"/>
              <a:t>Les bénéfices de la cogestion communautaire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304FF6-D094-3B0C-2154-CAADCBF5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2692400"/>
            <a:ext cx="10461523" cy="3471333"/>
          </a:xfrm>
          <a:noFill/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Sécurisation et diversification des moyens de subsistance</a:t>
            </a:r>
          </a:p>
          <a:p>
            <a:pPr marL="0" indent="0">
              <a:buNone/>
            </a:pPr>
            <a:endParaRPr lang="fr-CI" altLang="ja-CI" dirty="0"/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Amélioration des revenus grâce à une gestion collective et transparente</a:t>
            </a:r>
          </a:p>
          <a:p>
            <a:pPr marL="0" indent="0">
              <a:buNone/>
            </a:pPr>
            <a:endParaRPr lang="fr-CI" altLang="ja-CI" dirty="0"/>
          </a:p>
          <a:p>
            <a:pPr>
              <a:buFont typeface="Arial" panose="020B0604020202020204" pitchFamily="34" charset="0"/>
              <a:buChar char="•"/>
            </a:pPr>
            <a:r>
              <a:rPr lang="fr-CI" altLang="ja-CI" dirty="0"/>
              <a:t>Développement d’initiatives locales génératrices de valeur (transformation, écotourisme, labellisation </a:t>
            </a:r>
            <a:r>
              <a:rPr lang="fr-CI" altLang="ja-CI" dirty="0" err="1"/>
              <a:t>etc</a:t>
            </a:r>
            <a:r>
              <a:rPr lang="fr-CI" altLang="ja-CI" dirty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1AC0C-0EA8-39AB-9222-9725B2DD1578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0B95B-5A5A-1648-8C05-1639598A3861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97B4E1A9-FC1F-19F3-3E53-D65433867E02}"/>
              </a:ext>
            </a:extLst>
          </p:cNvPr>
          <p:cNvSpPr/>
          <p:nvPr/>
        </p:nvSpPr>
        <p:spPr>
          <a:xfrm>
            <a:off x="1202919" y="1698172"/>
            <a:ext cx="7759338" cy="6179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CI" altLang="ja-CI" sz="3600" dirty="0"/>
              <a:t>Du point de vue</a:t>
            </a:r>
            <a:r>
              <a:rPr lang="fr-CI" altLang="ja-CI" sz="3600" b="1" dirty="0"/>
              <a:t> économique</a:t>
            </a:r>
          </a:p>
        </p:txBody>
      </p:sp>
    </p:spTree>
    <p:extLst>
      <p:ext uri="{BB962C8B-B14F-4D97-AF65-F5344CB8AC3E}">
        <p14:creationId xmlns:p14="http://schemas.microsoft.com/office/powerpoint/2010/main" val="30009723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921C-F9DF-68F0-46F7-735FE9FD5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5CB4E-EEB1-7C48-23D9-BB96938D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dirty="0"/>
              <a:t>La cogestion communautaire des pêches au Sénégal – Un modèle appuyé par la JICA</a:t>
            </a:r>
            <a:endParaRPr lang="fr-CI" altLang="ja-C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80892-3945-EDE7-AA3A-6C342AD79686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C27F0-8E2C-BCA7-15BE-B50A3D983ACB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F4BA87A0-C974-5D33-1791-C0E397D6A50B}"/>
              </a:ext>
            </a:extLst>
          </p:cNvPr>
          <p:cNvSpPr/>
          <p:nvPr/>
        </p:nvSpPr>
        <p:spPr>
          <a:xfrm>
            <a:off x="1778323" y="1965208"/>
            <a:ext cx="3838705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b="1" dirty="0"/>
              <a:t>1. Identification des acteurs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15803865-7E4F-64C6-AE6A-1A448EA15BC0}"/>
              </a:ext>
            </a:extLst>
          </p:cNvPr>
          <p:cNvSpPr/>
          <p:nvPr/>
        </p:nvSpPr>
        <p:spPr>
          <a:xfrm>
            <a:off x="1789966" y="2927174"/>
            <a:ext cx="3838705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b="1" dirty="0"/>
              <a:t>2. Sensibilisations</a:t>
            </a: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9BF79DB9-D127-D814-B873-27893B212982}"/>
              </a:ext>
            </a:extLst>
          </p:cNvPr>
          <p:cNvSpPr/>
          <p:nvPr/>
        </p:nvSpPr>
        <p:spPr>
          <a:xfrm>
            <a:off x="1778322" y="3933967"/>
            <a:ext cx="3838705" cy="8219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b="1" dirty="0"/>
              <a:t>3. Création de Comité Local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CDFF81CB-3F0A-8578-0183-D104C1F9072D}"/>
              </a:ext>
            </a:extLst>
          </p:cNvPr>
          <p:cNvSpPr/>
          <p:nvPr/>
        </p:nvSpPr>
        <p:spPr>
          <a:xfrm>
            <a:off x="1778322" y="5142943"/>
            <a:ext cx="3850349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b="1" dirty="0"/>
              <a:t>4. Elaboration de plan de gestion </a:t>
            </a: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0B571196-2862-8413-56B0-26C18ACFDCF5}"/>
              </a:ext>
            </a:extLst>
          </p:cNvPr>
          <p:cNvSpPr/>
          <p:nvPr/>
        </p:nvSpPr>
        <p:spPr>
          <a:xfrm>
            <a:off x="6238776" y="2003775"/>
            <a:ext cx="3850349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CI" sz="2400" b="1" dirty="0"/>
              <a:t>5. Adoption des règles</a:t>
            </a: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0EC082F0-F31C-747F-9D1E-C96166F9DD4D}"/>
              </a:ext>
            </a:extLst>
          </p:cNvPr>
          <p:cNvSpPr/>
          <p:nvPr/>
        </p:nvSpPr>
        <p:spPr>
          <a:xfrm>
            <a:off x="6238776" y="2968871"/>
            <a:ext cx="3850349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FR" altLang="ja-JP" sz="2400" b="1" kern="100" dirty="0">
                <a:solidFill>
                  <a:schemeClr val="bg1"/>
                </a:solidFill>
                <a:effectLst/>
                <a:latin typeface="+mn-lt"/>
                <a:ea typeface="ＭＳ Ｐゴシック" panose="020B0600070205080204" pitchFamily="50" charset="-128"/>
                <a:cs typeface="Arial" panose="020B0604020202020204" pitchFamily="34" charset="0"/>
              </a:rPr>
              <a:t>6. Mise en œuvre et suivi</a:t>
            </a:r>
            <a:endParaRPr lang="fr-FR" altLang="ja-CI" sz="2400" dirty="0">
              <a:solidFill>
                <a:schemeClr val="bg1"/>
              </a:solidFill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B78C73ED-CAE4-8561-7B9E-82A204C7FB8F}"/>
              </a:ext>
            </a:extLst>
          </p:cNvPr>
          <p:cNvSpPr/>
          <p:nvPr/>
        </p:nvSpPr>
        <p:spPr>
          <a:xfrm>
            <a:off x="6238777" y="3933967"/>
            <a:ext cx="3850349" cy="7139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CI" altLang="ja-CI" sz="2400" b="1" dirty="0"/>
              <a:t>7. Evaluation et ajustement</a:t>
            </a:r>
            <a:endParaRPr lang="fr-FR" altLang="ja-CI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226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1840D-ACB1-7E22-8F41-2A37FDE1D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20F75-FC6C-4488-2376-7B96B28D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87370"/>
            <a:ext cx="9784080" cy="1062029"/>
          </a:xfrm>
          <a:solidFill>
            <a:srgbClr val="FFC000"/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CI" altLang="ja-CI" dirty="0"/>
              <a:t>La cogestion communautaire des pêches au Sénégal – Un modèle appuyé par la JICA</a:t>
            </a:r>
            <a:endParaRPr lang="fr-CI" altLang="ja-CI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02647-8661-C563-1EBD-73F661DC4094}"/>
              </a:ext>
            </a:extLst>
          </p:cNvPr>
          <p:cNvSpPr/>
          <p:nvPr/>
        </p:nvSpPr>
        <p:spPr>
          <a:xfrm>
            <a:off x="0" y="6635931"/>
            <a:ext cx="12192000" cy="2220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A9B44-2A2C-FE8A-6991-1BFE94B04B85}"/>
              </a:ext>
            </a:extLst>
          </p:cNvPr>
          <p:cNvSpPr/>
          <p:nvPr/>
        </p:nvSpPr>
        <p:spPr>
          <a:xfrm>
            <a:off x="-7256" y="-62406"/>
            <a:ext cx="12192000" cy="3381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201AFCFC-313A-C04F-95F7-B062F5FD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399"/>
            <a:ext cx="10515600" cy="50865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ja-CI" altLang="en-US" b="1" dirty="0"/>
              <a:t>・</a:t>
            </a:r>
            <a:r>
              <a:rPr lang="fr-CI" altLang="ja-CI" b="1" dirty="0"/>
              <a:t>Création de comités locaux</a:t>
            </a:r>
            <a:br>
              <a:rPr lang="fr-CI" altLang="ja-CI" dirty="0"/>
            </a:br>
            <a:r>
              <a:rPr lang="fr-CI" altLang="ja-CI" dirty="0"/>
              <a:t>Les pêcheurs, les habitants et les autorités se réunissent pour discuter et décider des règles adaptées à chaque zone.</a:t>
            </a:r>
          </a:p>
          <a:p>
            <a:pPr>
              <a:buNone/>
            </a:pPr>
            <a:r>
              <a:rPr lang="ja-CI" altLang="en-US" b="1" dirty="0"/>
              <a:t>・</a:t>
            </a:r>
            <a:r>
              <a:rPr lang="fr-CI" altLang="ja-CI" b="1" dirty="0"/>
              <a:t>Moins de pêche illégale</a:t>
            </a:r>
            <a:br>
              <a:rPr lang="fr-CI" altLang="ja-CI" dirty="0"/>
            </a:br>
            <a:r>
              <a:rPr lang="fr-CI" altLang="ja-CI" dirty="0"/>
              <a:t>Grâce à la surveillance et à l’implication des communautés, la pêche illégale a diminué.</a:t>
            </a:r>
          </a:p>
          <a:p>
            <a:pPr>
              <a:buNone/>
            </a:pPr>
            <a:r>
              <a:rPr lang="ja-CI" altLang="fr-CI" b="1" dirty="0"/>
              <a:t>・</a:t>
            </a:r>
            <a:r>
              <a:rPr lang="fr-CI" altLang="ja-CI" b="1" dirty="0"/>
              <a:t>Protection des ressources et revenus plus stables</a:t>
            </a:r>
            <a:br>
              <a:rPr lang="fr-CI" altLang="ja-CI" dirty="0"/>
            </a:br>
            <a:r>
              <a:rPr lang="fr-CI" altLang="ja-CI" dirty="0"/>
              <a:t>Avec des règles comme les périodes de repos ou la limitation des engins, les stocks de poissons se reconstituent et les revenus deviennent plus réguliers.</a:t>
            </a:r>
          </a:p>
          <a:p>
            <a:pPr>
              <a:buNone/>
            </a:pPr>
            <a:r>
              <a:rPr lang="ja-CI" altLang="en-US" b="1" dirty="0"/>
              <a:t>・</a:t>
            </a:r>
            <a:r>
              <a:rPr lang="fr-CI" altLang="ja-CI" b="1" dirty="0"/>
              <a:t>Nouvelles activités économiques</a:t>
            </a:r>
            <a:br>
              <a:rPr lang="fr-CI" altLang="ja-CI" dirty="0"/>
            </a:br>
            <a:r>
              <a:rPr lang="fr-CI" altLang="ja-CI" dirty="0"/>
              <a:t>Les femmes et les jeunes participent à la transformation du poisson, à la vente, ou au développement de l’écotourisme. Cela diversifie les sources de revenus.</a:t>
            </a:r>
          </a:p>
          <a:p>
            <a:r>
              <a:rPr lang="fr-CI" altLang="ja-CI" b="1" dirty="0"/>
              <a:t>Meilleure entente et gestion locale</a:t>
            </a:r>
            <a:br>
              <a:rPr lang="fr-CI" altLang="ja-CI" dirty="0"/>
            </a:br>
            <a:r>
              <a:rPr lang="fr-CI" altLang="ja-CI" dirty="0"/>
              <a:t>Grâce au dialogue et à la coopération, la communauté travaille mieux ensemble et gère plus efficacement les ressources.</a:t>
            </a:r>
          </a:p>
          <a:p>
            <a:pPr marL="0" indent="0">
              <a:buNone/>
            </a:pPr>
            <a:endParaRPr lang="ja-CI" altLang="en-US" dirty="0"/>
          </a:p>
        </p:txBody>
      </p:sp>
    </p:spTree>
    <p:extLst>
      <p:ext uri="{BB962C8B-B14F-4D97-AF65-F5344CB8AC3E}">
        <p14:creationId xmlns:p14="http://schemas.microsoft.com/office/powerpoint/2010/main" val="33097722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1258</Words>
  <Application>Microsoft Macintosh PowerPoint</Application>
  <PresentationFormat>ワイド画面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Thème Office</vt:lpstr>
      <vt:lpstr>Pêche Durable et Moyen de Subsistance Côtiers</vt:lpstr>
      <vt:lpstr>La pêche durable </vt:lpstr>
      <vt:lpstr>Un dilemme fondamental？</vt:lpstr>
      <vt:lpstr>Définition – Co-gestion des ressources halieutiques</vt:lpstr>
      <vt:lpstr>Les bénéfices de la cogestion communautaire</vt:lpstr>
      <vt:lpstr>Les bénéfices de la cogestion communautaire</vt:lpstr>
      <vt:lpstr>Les bénéfices de la cogestion communautaire</vt:lpstr>
      <vt:lpstr>La cogestion communautaire des pêches au Sénégal – Un modèle appuyé par la JICA</vt:lpstr>
      <vt:lpstr>La cogestion communautaire des pêches au Sénégal – Un modèle appuyé par la JICA</vt:lpstr>
      <vt:lpstr>PowerPoint プレゼンテーション</vt:lpstr>
      <vt:lpstr>La cogestion communautaire des pêches au Sénégal – Un modèle appuyé par la JICA</vt:lpstr>
      <vt:lpstr>Des bénéfices concrets pour les communautés et la ressource</vt:lpstr>
      <vt:lpstr>Quatre principes clés et conditions préalables pour la Co-Gestion réussie</vt:lpstr>
      <vt:lpstr>Système de Gestion des Pêcheries pour la pêche artisanale au japon</vt:lpstr>
      <vt:lpstr>Système de Co-Gestion des Pêcheries pour la pêche artisanale au japon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LA STRATEGIE NATIONALE DE GESTION DURABLE DE LA PECHE (SNGP)</dc:title>
  <dc:creator>JYT21²</dc:creator>
  <cp:lastModifiedBy>KEN HOMMA</cp:lastModifiedBy>
  <cp:revision>212</cp:revision>
  <cp:lastPrinted>2025-01-14T17:27:12Z</cp:lastPrinted>
  <dcterms:created xsi:type="dcterms:W3CDTF">2021-11-30T07:29:20Z</dcterms:created>
  <dcterms:modified xsi:type="dcterms:W3CDTF">2025-07-09T14:31:17Z</dcterms:modified>
</cp:coreProperties>
</file>