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870" r:id="rId2"/>
    <p:sldId id="293" r:id="rId3"/>
    <p:sldId id="882" r:id="rId4"/>
    <p:sldId id="898" r:id="rId5"/>
    <p:sldId id="869" r:id="rId6"/>
    <p:sldId id="385" r:id="rId7"/>
    <p:sldId id="865" r:id="rId8"/>
    <p:sldId id="659" r:id="rId9"/>
    <p:sldId id="297" r:id="rId10"/>
    <p:sldId id="581" r:id="rId11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正典 小林" initials="正典" lastIdx="1" clrIdx="0">
    <p:extLst>
      <p:ext uri="{19B8F6BF-5375-455C-9EA6-DF929625EA0E}">
        <p15:presenceInfo xmlns:p15="http://schemas.microsoft.com/office/powerpoint/2012/main" userId="97a3f187f569f55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6513" autoAdjust="0"/>
  </p:normalViewPr>
  <p:slideViewPr>
    <p:cSldViewPr snapToGrid="0">
      <p:cViewPr varScale="1">
        <p:scale>
          <a:sx n="89" d="100"/>
          <a:sy n="89" d="100"/>
        </p:scale>
        <p:origin x="19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80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3EFDE6C-0A35-4225-8209-EE3142D979DA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FB4378D-C425-48BC-AECF-A77BDAE354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9857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614E8-6D3F-1640-1CA0-177163513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E9F94E8-5996-9555-89EA-89C878ED29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77F94E3-50F4-2CA6-B144-E5811C6DFA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 err="1"/>
              <a:t>koba</a:t>
            </a:r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E87AD3-518D-650F-68B7-050FA34FC48C}"/>
              </a:ext>
            </a:extLst>
          </p:cNvPr>
          <p:cNvSpPr txBox="1"/>
          <p:nvPr/>
        </p:nvSpPr>
        <p:spPr>
          <a:xfrm>
            <a:off x="4162784" y="10880550"/>
            <a:ext cx="3184603" cy="5747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7288" tIns="53643" rIns="107288" bIns="53643" anchor="b" anchorCtr="0" compatLnSpc="1">
            <a:noAutofit/>
          </a:bodyPr>
          <a:lstStyle/>
          <a:p>
            <a:pPr algn="r" defTabSz="107288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9E5EAC-8CF2-42B0-8A10-6067B2519E38}" type="slidenum">
              <a:pPr algn="r" defTabSz="107288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en-US" sz="1400" kern="0">
              <a:solidFill>
                <a:srgbClr val="000000"/>
              </a:solidFill>
              <a:latin typeface="游ゴシック"/>
              <a:ea typeface="游ゴシック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832362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dirty="0"/>
              <a:t>https://toyama.uminohi.jp/information/%E7%9C%8C%E5%86%85%E5%88%9D%E6%B0%B7%E8%A6%8B%E5%B8%82%E3%81%AE%E5%AE%9A%E7%BD%AE%E7%B6%B2%E6%BC%81%E6%A5%AD%E3%81%8C%E3%80%8C%E6%97%A5%E6%9C%AC%E8%BE%B2%E6%A5%AD%E9%81%BA%E7%94%A3%E3%80%8D%E8%AA%8D/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4378D-C425-48BC-AECF-A77BDAE354D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431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945C-791E-49B2-9462-863EEFBC5CC7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FB95-2F3C-486D-82C9-D47BAB0F8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88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945C-791E-49B2-9462-863EEFBC5CC7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FB95-2F3C-486D-82C9-D47BAB0F8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26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945C-791E-49B2-9462-863EEFBC5CC7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FB95-2F3C-486D-82C9-D47BAB0F8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6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945C-791E-49B2-9462-863EEFBC5CC7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FB95-2F3C-486D-82C9-D47BAB0F8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3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945C-791E-49B2-9462-863EEFBC5CC7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FB95-2F3C-486D-82C9-D47BAB0F8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1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945C-791E-49B2-9462-863EEFBC5CC7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FB95-2F3C-486D-82C9-D47BAB0F8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314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945C-791E-49B2-9462-863EEFBC5CC7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FB95-2F3C-486D-82C9-D47BAB0F8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5718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945C-791E-49B2-9462-863EEFBC5CC7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FB95-2F3C-486D-82C9-D47BAB0F8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04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945C-791E-49B2-9462-863EEFBC5CC7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FB95-2F3C-486D-82C9-D47BAB0F8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158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945C-791E-49B2-9462-863EEFBC5CC7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FB95-2F3C-486D-82C9-D47BAB0F8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491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945C-791E-49B2-9462-863EEFBC5CC7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FB95-2F3C-486D-82C9-D47BAB0F8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78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5945C-791E-49B2-9462-863EEFBC5CC7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1FB95-2F3C-486D-82C9-D47BAB0F8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59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10EC9-9332-F9B8-CCA4-760E17E2A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EBDEA95-CE72-C01D-44AC-A495720C5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5" b="12438"/>
          <a:stretch>
            <a:fillRect/>
          </a:stretch>
        </p:blipFill>
        <p:spPr>
          <a:xfrm>
            <a:off x="1" y="0"/>
            <a:ext cx="12233858" cy="6858000"/>
          </a:xfrm>
          <a:prstGeom prst="rect">
            <a:avLst/>
          </a:prstGeom>
        </p:spPr>
      </p:pic>
      <p:sp>
        <p:nvSpPr>
          <p:cNvPr id="6" name="テキスト ボックス 13">
            <a:extLst>
              <a:ext uri="{FF2B5EF4-FFF2-40B4-BE49-F238E27FC236}">
                <a16:creationId xmlns:a16="http://schemas.microsoft.com/office/drawing/2014/main" id="{B0F42040-5D19-3C7E-7E09-4A77B6543D26}"/>
              </a:ext>
            </a:extLst>
          </p:cNvPr>
          <p:cNvSpPr txBox="1"/>
          <p:nvPr/>
        </p:nvSpPr>
        <p:spPr>
          <a:xfrm>
            <a:off x="495303" y="6934965"/>
            <a:ext cx="1027511" cy="2770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游ゴシック" pitchFamily="50"/>
                <a:ea typeface="游ゴシック" pitchFamily="50"/>
              </a:rPr>
              <a:t>© </a:t>
            </a:r>
            <a:r>
              <a:rPr lang="en-GB" sz="1000" b="0" i="0" u="none" strike="noStrike" kern="1200" cap="none" spc="0" baseline="0">
                <a:solidFill>
                  <a:srgbClr val="FFFFFF"/>
                </a:solidFill>
                <a:uFillTx/>
                <a:latin typeface="游ゴシック" pitchFamily="50"/>
                <a:ea typeface="游ゴシック" pitchFamily="50"/>
              </a:rPr>
              <a:t>Ian Urbina</a:t>
            </a:r>
          </a:p>
        </p:txBody>
      </p:sp>
      <p:sp>
        <p:nvSpPr>
          <p:cNvPr id="9" name="テキスト ボックス 16">
            <a:extLst>
              <a:ext uri="{FF2B5EF4-FFF2-40B4-BE49-F238E27FC236}">
                <a16:creationId xmlns:a16="http://schemas.microsoft.com/office/drawing/2014/main" id="{AA7105BF-65FD-FE0E-9D17-974A2A52ED7C}"/>
              </a:ext>
            </a:extLst>
          </p:cNvPr>
          <p:cNvSpPr txBox="1"/>
          <p:nvPr/>
        </p:nvSpPr>
        <p:spPr>
          <a:xfrm>
            <a:off x="1009058" y="5948447"/>
            <a:ext cx="10508456" cy="769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ja-JP" sz="2200" b="0" i="0" u="none" strike="noStrike" kern="1200" cap="none" spc="0" baseline="0" dirty="0">
                <a:solidFill>
                  <a:srgbClr val="FFFFFF"/>
                </a:solidFill>
                <a:effectLst>
                  <a:glow rad="228600">
                    <a:schemeClr val="accent1">
                      <a:lumMod val="50000"/>
                      <a:alpha val="40000"/>
                    </a:schemeClr>
                  </a:glow>
                </a:effectLst>
                <a:uFillTx/>
                <a:latin typeface="游ゴシック"/>
                <a:ea typeface="游ゴシック" pitchFamily="34"/>
              </a:rPr>
              <a:t>Masanori Kobayashi,  </a:t>
            </a:r>
            <a:r>
              <a:rPr lang="en-US" altLang="ja-JP" sz="2200" dirty="0">
                <a:solidFill>
                  <a:srgbClr val="FFFFFF"/>
                </a:solidFill>
                <a:effectLst>
                  <a:glow rad="228600">
                    <a:schemeClr val="accent1">
                      <a:lumMod val="50000"/>
                      <a:alpha val="40000"/>
                    </a:schemeClr>
                  </a:glow>
                </a:effectLst>
                <a:latin typeface="游ゴシック"/>
                <a:ea typeface="游ゴシック" pitchFamily="34"/>
              </a:rPr>
              <a:t>Senior Research Fellow, Sasakawa Peace Foundation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ja-JP" sz="2200" b="0" i="0" u="none" strike="noStrike" kern="1200" cap="none" spc="0" baseline="0" dirty="0">
                <a:solidFill>
                  <a:srgbClr val="FFFFFF"/>
                </a:solidFill>
                <a:effectLst>
                  <a:glow rad="228600">
                    <a:schemeClr val="accent1">
                      <a:lumMod val="50000"/>
                      <a:alpha val="40000"/>
                    </a:schemeClr>
                  </a:glow>
                </a:effectLst>
                <a:uFillTx/>
                <a:latin typeface="游ゴシック"/>
                <a:ea typeface="游ゴシック" pitchFamily="34"/>
              </a:rPr>
              <a:t>10 July 2025</a:t>
            </a:r>
            <a:endParaRPr lang="en-US" sz="2200" b="0" i="0" u="none" strike="noStrike" kern="1200" cap="none" spc="0" baseline="0" dirty="0">
              <a:solidFill>
                <a:srgbClr val="FFFFFF"/>
              </a:solidFill>
              <a:uFillTx/>
              <a:latin typeface="游ゴシック"/>
              <a:ea typeface="游ゴシック" pitchFamily="34"/>
            </a:endParaRPr>
          </a:p>
        </p:txBody>
      </p:sp>
      <p:sp>
        <p:nvSpPr>
          <p:cNvPr id="2" name="テキスト ボックス 14">
            <a:extLst>
              <a:ext uri="{FF2B5EF4-FFF2-40B4-BE49-F238E27FC236}">
                <a16:creationId xmlns:a16="http://schemas.microsoft.com/office/drawing/2014/main" id="{D0073A97-E1EF-C174-E720-AE78B0671451}"/>
              </a:ext>
            </a:extLst>
          </p:cNvPr>
          <p:cNvSpPr txBox="1"/>
          <p:nvPr/>
        </p:nvSpPr>
        <p:spPr>
          <a:xfrm>
            <a:off x="0" y="1105666"/>
            <a:ext cx="12279577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FFFFFF"/>
                </a:solidFill>
                <a:effectLst>
                  <a:glow rad="228600">
                    <a:schemeClr val="accent1">
                      <a:lumMod val="50000"/>
                      <a:alpha val="40000"/>
                    </a:schemeClr>
                  </a:glow>
                </a:effectLst>
                <a:uFillTx/>
                <a:latin typeface="游ゴシック"/>
                <a:ea typeface="游ゴシック" pitchFamily="34"/>
              </a:rPr>
              <a:t>Enabling conditions and success factors for sustainable blue economies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FFFFFF"/>
                </a:solidFill>
                <a:effectLst>
                  <a:glow rad="228600">
                    <a:schemeClr val="accent1">
                      <a:lumMod val="50000"/>
                      <a:alpha val="40000"/>
                    </a:schemeClr>
                  </a:glow>
                </a:effectLst>
                <a:latin typeface="游ゴシック"/>
                <a:ea typeface="游ゴシック" pitchFamily="34"/>
              </a:rPr>
              <a:t>Finance, innovation and partnership</a:t>
            </a:r>
            <a:endParaRPr lang="en-GB" sz="2800" b="0" i="0" u="none" strike="noStrike" kern="1200" cap="none" spc="0" baseline="0" dirty="0">
              <a:solidFill>
                <a:srgbClr val="FFFFFF"/>
              </a:solidFill>
              <a:effectLst>
                <a:glow rad="228600">
                  <a:schemeClr val="accent1">
                    <a:lumMod val="50000"/>
                    <a:alpha val="40000"/>
                  </a:schemeClr>
                </a:glow>
              </a:effectLst>
              <a:uFillTx/>
              <a:latin typeface="游ゴシック"/>
            </a:endParaRPr>
          </a:p>
        </p:txBody>
      </p:sp>
      <p:pic>
        <p:nvPicPr>
          <p:cNvPr id="11" name="図 10" descr="テキス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DC59535-ABF4-E5CE-01A3-7518E882B4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4" y="0"/>
            <a:ext cx="2591737" cy="616449"/>
          </a:xfrm>
          <a:prstGeom prst="rect">
            <a:avLst/>
          </a:prstGeom>
        </p:spPr>
      </p:pic>
      <p:pic>
        <p:nvPicPr>
          <p:cNvPr id="13" name="図 12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AF8792A-AE9A-CB4E-CB7B-D3D7137F35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066" y="-10274"/>
            <a:ext cx="3298458" cy="71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68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海に浮かぶ島&#10;&#10;自動的に生成された説明">
            <a:extLst>
              <a:ext uri="{FF2B5EF4-FFF2-40B4-BE49-F238E27FC236}">
                <a16:creationId xmlns:a16="http://schemas.microsoft.com/office/drawing/2014/main" id="{42192DF8-D916-DFBA-FB52-CA67E4B2A7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3" b="1576"/>
          <a:stretch/>
        </p:blipFill>
        <p:spPr>
          <a:xfrm>
            <a:off x="0" y="0"/>
            <a:ext cx="12206515" cy="6858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D5A59F3-3074-5D4C-F023-C0120914DC01}"/>
              </a:ext>
            </a:extLst>
          </p:cNvPr>
          <p:cNvSpPr txBox="1"/>
          <p:nvPr/>
        </p:nvSpPr>
        <p:spPr>
          <a:xfrm>
            <a:off x="0" y="298697"/>
            <a:ext cx="574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2400">
                <a:solidFill>
                  <a:schemeClr val="bg1"/>
                </a:solidFill>
                <a:effectLst>
                  <a:glow rad="228600">
                    <a:schemeClr val="accent1">
                      <a:lumMod val="50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altLang="ja-JP" dirty="0"/>
              <a:t>Thank you for your </a:t>
            </a:r>
            <a:r>
              <a:rPr lang="en-US" altLang="ja-JP"/>
              <a:t>kind attention</a:t>
            </a:r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7293DAD-B757-8F18-4318-E37E8193D0B2}"/>
              </a:ext>
            </a:extLst>
          </p:cNvPr>
          <p:cNvSpPr txBox="1"/>
          <p:nvPr/>
        </p:nvSpPr>
        <p:spPr>
          <a:xfrm>
            <a:off x="8095637" y="6024144"/>
            <a:ext cx="4000500" cy="71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2400">
                <a:solidFill>
                  <a:schemeClr val="bg1"/>
                </a:solidFill>
                <a:effectLst>
                  <a:glow rad="228600">
                    <a:schemeClr val="accent1">
                      <a:lumMod val="50000"/>
                      <a:alpha val="40000"/>
                    </a:schemeClr>
                  </a:glow>
                </a:effectLst>
              </a:defRPr>
            </a:lvl1pPr>
          </a:lstStyle>
          <a:p>
            <a:pPr algn="l">
              <a:lnSpc>
                <a:spcPts val="2400"/>
              </a:lnSpc>
            </a:pPr>
            <a:endParaRPr lang="en-US" altLang="ja-JP" dirty="0"/>
          </a:p>
          <a:p>
            <a:pPr algn="l">
              <a:lnSpc>
                <a:spcPts val="2400"/>
              </a:lnSpc>
            </a:pPr>
            <a:r>
              <a:rPr lang="en-US" altLang="ja-JP" dirty="0"/>
              <a:t>m-kobayashi@spf.or.jp</a:t>
            </a:r>
          </a:p>
        </p:txBody>
      </p:sp>
    </p:spTree>
    <p:extLst>
      <p:ext uri="{BB962C8B-B14F-4D97-AF65-F5344CB8AC3E}">
        <p14:creationId xmlns:p14="http://schemas.microsoft.com/office/powerpoint/2010/main" val="49407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E2911BF-4869-0D31-469D-5993D6824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" y="33337"/>
            <a:ext cx="1212532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37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52C85E5-66BA-3C5B-0AAE-C3227F58A9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4887"/>
          <a:stretch/>
        </p:blipFill>
        <p:spPr>
          <a:xfrm>
            <a:off x="0" y="261256"/>
            <a:ext cx="12192000" cy="303058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5E9D747-94C4-FDD6-EBAE-3C20B65604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785" t="63850" r="23072" b="10049"/>
          <a:stretch/>
        </p:blipFill>
        <p:spPr>
          <a:xfrm>
            <a:off x="0" y="3429000"/>
            <a:ext cx="12192000" cy="216384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9D3F194-7EFE-A6E4-C3A4-EAE32733C4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71" t="90856" r="6042" b="2322"/>
          <a:stretch/>
        </p:blipFill>
        <p:spPr>
          <a:xfrm>
            <a:off x="19813" y="5841999"/>
            <a:ext cx="12246860" cy="35560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5BCFC9F-CD1E-F957-F792-C33B018FB4B1}"/>
              </a:ext>
            </a:extLst>
          </p:cNvPr>
          <p:cNvSpPr txBox="1"/>
          <p:nvPr/>
        </p:nvSpPr>
        <p:spPr>
          <a:xfrm>
            <a:off x="1489752" y="544530"/>
            <a:ext cx="8620019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bg1"/>
                </a:solidFill>
              </a:rPr>
              <a:t>Sustainable Blue Economies</a:t>
            </a:r>
            <a:endParaRPr kumimoji="1"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5F8976D-6ADB-A0F3-C00C-5403747D825E}"/>
              </a:ext>
            </a:extLst>
          </p:cNvPr>
          <p:cNvSpPr txBox="1"/>
          <p:nvPr/>
        </p:nvSpPr>
        <p:spPr>
          <a:xfrm>
            <a:off x="162673" y="1437358"/>
            <a:ext cx="11662882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</a:rPr>
              <a:t>Ocean conservation and sustainable use of marine resources for economic promotion sustainable development – undertakings around the world</a:t>
            </a:r>
            <a:endParaRPr kumimoji="1" lang="en-GB" sz="2400" b="1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1B3FFC0-F674-B662-1EBD-7BFFF954344F}"/>
              </a:ext>
            </a:extLst>
          </p:cNvPr>
          <p:cNvSpPr txBox="1"/>
          <p:nvPr/>
        </p:nvSpPr>
        <p:spPr>
          <a:xfrm>
            <a:off x="19813" y="2405516"/>
            <a:ext cx="11959854" cy="8925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altLang="ja-JP" sz="2600" b="1" dirty="0">
              <a:solidFill>
                <a:schemeClr val="bg1"/>
              </a:solidFill>
            </a:endParaRPr>
          </a:p>
          <a:p>
            <a:r>
              <a:rPr lang="en-US" altLang="ja-JP" sz="2600" b="1" dirty="0">
                <a:solidFill>
                  <a:schemeClr val="bg1"/>
                </a:solidFill>
              </a:rPr>
              <a:t>Key factors for promoting </a:t>
            </a:r>
            <a:r>
              <a:rPr lang="en-US" altLang="ja-JP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sustainable blue economies/ocean economy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F10E57D-C4FB-6664-A7B4-D22C03565FBE}"/>
              </a:ext>
            </a:extLst>
          </p:cNvPr>
          <p:cNvSpPr txBox="1"/>
          <p:nvPr/>
        </p:nvSpPr>
        <p:spPr>
          <a:xfrm>
            <a:off x="0" y="3575389"/>
            <a:ext cx="11959854" cy="169277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altLang="ja-JP" sz="2600" b="1" dirty="0">
              <a:solidFill>
                <a:schemeClr val="bg1"/>
              </a:solidFill>
            </a:endParaRPr>
          </a:p>
          <a:p>
            <a:r>
              <a:rPr lang="en-US" altLang="ja-JP" sz="2600" b="1" dirty="0">
                <a:solidFill>
                  <a:schemeClr val="bg1"/>
                </a:solidFill>
              </a:rPr>
              <a:t> (1)  </a:t>
            </a:r>
            <a:r>
              <a:rPr lang="en-US" altLang="ja-JP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Co-benefit approach</a:t>
            </a:r>
            <a:endParaRPr lang="en-US" altLang="ja-JP" sz="2600" b="1" dirty="0">
              <a:solidFill>
                <a:schemeClr val="bg1"/>
              </a:solidFill>
            </a:endParaRPr>
          </a:p>
          <a:p>
            <a:r>
              <a:rPr lang="en-US" altLang="ja-JP" sz="2600" b="1" dirty="0">
                <a:solidFill>
                  <a:schemeClr val="bg1"/>
                </a:solidFill>
              </a:rPr>
              <a:t> (2)  </a:t>
            </a:r>
            <a:r>
              <a:rPr lang="en-US" altLang="ja-JP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Optimizing tradeoffs</a:t>
            </a:r>
          </a:p>
          <a:p>
            <a:r>
              <a:rPr lang="en-US" altLang="ja-JP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ja-JP" sz="2600" b="1" dirty="0">
                <a:solidFill>
                  <a:schemeClr val="bg1"/>
                </a:solidFill>
              </a:rPr>
              <a:t>(3)</a:t>
            </a:r>
            <a:r>
              <a:rPr lang="en-US" altLang="ja-JP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ja-JP" alt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ja-JP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Promoting stakeholder and social collaboration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065E23-9C2B-D721-046C-C420A6A8A65F}"/>
              </a:ext>
            </a:extLst>
          </p:cNvPr>
          <p:cNvSpPr txBox="1"/>
          <p:nvPr/>
        </p:nvSpPr>
        <p:spPr>
          <a:xfrm>
            <a:off x="19813" y="5436099"/>
            <a:ext cx="12246859" cy="12926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altLang="ja-JP" sz="2600" b="1" dirty="0">
              <a:solidFill>
                <a:schemeClr val="bg1"/>
              </a:solidFill>
            </a:endParaRPr>
          </a:p>
          <a:p>
            <a:r>
              <a:rPr lang="en-US" altLang="ja-JP" sz="2600" b="1" dirty="0">
                <a:solidFill>
                  <a:schemeClr val="bg1"/>
                </a:solidFill>
              </a:rPr>
              <a:t> Key words are  </a:t>
            </a:r>
            <a:r>
              <a:rPr lang="en-US" altLang="ja-JP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social collaboration, innovation and international partnership</a:t>
            </a:r>
          </a:p>
        </p:txBody>
      </p:sp>
    </p:spTree>
    <p:extLst>
      <p:ext uri="{BB962C8B-B14F-4D97-AF65-F5344CB8AC3E}">
        <p14:creationId xmlns:p14="http://schemas.microsoft.com/office/powerpoint/2010/main" val="4173839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13AFCCF-D27A-5271-6906-7C9AF9E24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922" y="607516"/>
            <a:ext cx="4693492" cy="2881856"/>
          </a:xfrm>
          <a:prstGeom prst="rect">
            <a:avLst/>
          </a:prstGeom>
        </p:spPr>
      </p:pic>
      <p:pic>
        <p:nvPicPr>
          <p:cNvPr id="5" name="図 4" descr="川でボートに乗っている人たち&#10;&#10;中程度の精度で自動的に生成された説明">
            <a:extLst>
              <a:ext uri="{FF2B5EF4-FFF2-40B4-BE49-F238E27FC236}">
                <a16:creationId xmlns:a16="http://schemas.microsoft.com/office/drawing/2014/main" id="{B91E28A5-4EE0-BD95-91AE-10C2316C0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" y="587392"/>
            <a:ext cx="3896139" cy="292210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4993F7D-7084-3349-D9E9-5F9C23A933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48" r="20625"/>
          <a:stretch/>
        </p:blipFill>
        <p:spPr>
          <a:xfrm>
            <a:off x="9037982" y="651681"/>
            <a:ext cx="2809461" cy="279352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3529CC1-FA43-B998-8441-28D0D377B0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65" y="3852404"/>
            <a:ext cx="4693492" cy="2670149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3E1CF4B-4772-1C05-F713-935F90F76DB0}"/>
              </a:ext>
            </a:extLst>
          </p:cNvPr>
          <p:cNvSpPr txBox="1"/>
          <p:nvPr/>
        </p:nvSpPr>
        <p:spPr>
          <a:xfrm>
            <a:off x="0" y="49340"/>
            <a:ext cx="120992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00" dirty="0"/>
              <a:t>Co-management of marine protected areas and fishing zone in Jamaica 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A4C6FC8-5417-2B1C-96EB-132775E178FC}"/>
              </a:ext>
            </a:extLst>
          </p:cNvPr>
          <p:cNvSpPr txBox="1"/>
          <p:nvPr/>
        </p:nvSpPr>
        <p:spPr>
          <a:xfrm>
            <a:off x="4919535" y="3616660"/>
            <a:ext cx="70524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100" dirty="0"/>
              <a:t>・</a:t>
            </a:r>
            <a:r>
              <a:rPr lang="en-GB" altLang="ja-JP" sz="2100" dirty="0"/>
              <a:t>Local officials, with support from the World Bank, managed a mixed (mosaic) marine protected area adjacent to the fishing area used for trap cage fishing,</a:t>
            </a:r>
          </a:p>
          <a:p>
            <a:r>
              <a:rPr lang="ja-JP" altLang="en-US" sz="2100" dirty="0"/>
              <a:t>・</a:t>
            </a:r>
            <a:r>
              <a:rPr lang="en-US" altLang="ja-JP" sz="2100" dirty="0"/>
              <a:t>F</a:t>
            </a:r>
            <a:r>
              <a:rPr lang="en-GB" altLang="ja-JP" sz="2100" dirty="0" err="1"/>
              <a:t>ishermen</a:t>
            </a:r>
            <a:r>
              <a:rPr lang="en-GB" altLang="ja-JP" sz="2100" dirty="0"/>
              <a:t> do not have to travel far to fishing grounds</a:t>
            </a:r>
          </a:p>
          <a:p>
            <a:r>
              <a:rPr lang="ja-JP" altLang="en-US" sz="2100" dirty="0"/>
              <a:t>・</a:t>
            </a:r>
            <a:r>
              <a:rPr lang="en-GB" altLang="ja-JP" sz="2100" dirty="0"/>
              <a:t>Fishermen catch fish from the sanctuary, theoretically called the sanctuary spill-over effect,</a:t>
            </a:r>
          </a:p>
          <a:p>
            <a:r>
              <a:rPr lang="ja-JP" altLang="en-US" sz="2100" dirty="0"/>
              <a:t>・</a:t>
            </a:r>
            <a:r>
              <a:rPr lang="en-GB" altLang="ja-JP" sz="2100" dirty="0"/>
              <a:t>It is a very interesting system for small-scale fishermen.</a:t>
            </a:r>
            <a:endParaRPr lang="en-US" altLang="ja-JP" sz="2100" dirty="0"/>
          </a:p>
        </p:txBody>
      </p:sp>
    </p:spTree>
    <p:extLst>
      <p:ext uri="{BB962C8B-B14F-4D97-AF65-F5344CB8AC3E}">
        <p14:creationId xmlns:p14="http://schemas.microsoft.com/office/powerpoint/2010/main" val="460685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イミング, 大きい, 覆い, 眺め が含まれている画像&#10;&#10;自動的に生成された説明">
            <a:extLst>
              <a:ext uri="{FF2B5EF4-FFF2-40B4-BE49-F238E27FC236}">
                <a16:creationId xmlns:a16="http://schemas.microsoft.com/office/drawing/2014/main" id="{37CC0629-F909-4582-E203-9E9A65FA7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55" y="3715249"/>
            <a:ext cx="4058193" cy="270440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8EAB240-9D01-62C5-5598-B9E595FAA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55" y="811326"/>
            <a:ext cx="3403794" cy="2552845"/>
          </a:xfrm>
          <a:prstGeom prst="rect">
            <a:avLst/>
          </a:prstGeom>
        </p:spPr>
      </p:pic>
      <p:pic>
        <p:nvPicPr>
          <p:cNvPr id="11" name="図 10" descr="ウォータースポーツ, スイミング, 水, 大きい が含まれている画像&#10;&#10;自動的に生成された説明">
            <a:extLst>
              <a:ext uri="{FF2B5EF4-FFF2-40B4-BE49-F238E27FC236}">
                <a16:creationId xmlns:a16="http://schemas.microsoft.com/office/drawing/2014/main" id="{549EA35F-1256-96A7-6EA7-0C0E22A7E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04"/>
          <a:stretch/>
        </p:blipFill>
        <p:spPr>
          <a:xfrm>
            <a:off x="9155303" y="811327"/>
            <a:ext cx="2444873" cy="2617674"/>
          </a:xfrm>
          <a:prstGeom prst="rect">
            <a:avLst/>
          </a:prstGeom>
        </p:spPr>
      </p:pic>
      <p:pic>
        <p:nvPicPr>
          <p:cNvPr id="13" name="図 12" descr="プラスチック容器に入った料理&#10;&#10;低い精度で自動的に生成された説明">
            <a:extLst>
              <a:ext uri="{FF2B5EF4-FFF2-40B4-BE49-F238E27FC236}">
                <a16:creationId xmlns:a16="http://schemas.microsoft.com/office/drawing/2014/main" id="{541D434A-6A69-B145-9458-6AD2971E9A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7" t="20000" r="18492" b="35294"/>
          <a:stretch/>
        </p:blipFill>
        <p:spPr>
          <a:xfrm>
            <a:off x="4020729" y="884650"/>
            <a:ext cx="4816456" cy="2479521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1BED162-9171-5B9C-1DE8-B582923233F0}"/>
              </a:ext>
            </a:extLst>
          </p:cNvPr>
          <p:cNvSpPr txBox="1"/>
          <p:nvPr/>
        </p:nvSpPr>
        <p:spPr>
          <a:xfrm>
            <a:off x="0" y="198851"/>
            <a:ext cx="12192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700" dirty="0"/>
              <a:t>Innovative approach of artificial reefs</a:t>
            </a:r>
            <a:endParaRPr kumimoji="1" lang="en-GB" sz="27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0A03864-0BE3-FB21-AA65-0DE97DA0587F}"/>
              </a:ext>
            </a:extLst>
          </p:cNvPr>
          <p:cNvSpPr txBox="1"/>
          <p:nvPr/>
        </p:nvSpPr>
        <p:spPr>
          <a:xfrm>
            <a:off x="4700213" y="3533646"/>
            <a:ext cx="72053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・</a:t>
            </a:r>
            <a:r>
              <a:rPr lang="en-US" altLang="ja-JP" sz="2000" dirty="0"/>
              <a:t>Shell Nurses: Discarded oyster shells are hardened and used as artificial reefs.</a:t>
            </a:r>
          </a:p>
          <a:p>
            <a:r>
              <a:rPr lang="ja-JP" altLang="en-US" sz="2000" dirty="0"/>
              <a:t>・</a:t>
            </a:r>
            <a:r>
              <a:rPr lang="en-US" altLang="ja-JP" sz="2000" dirty="0"/>
              <a:t>Shells are made into a cubic structure and laid on the seafloor. </a:t>
            </a:r>
          </a:p>
          <a:p>
            <a:r>
              <a:rPr lang="ja-JP" altLang="en-US" sz="2000" dirty="0"/>
              <a:t>・</a:t>
            </a:r>
            <a:r>
              <a:rPr lang="en-US" altLang="ja-JP" sz="2000" dirty="0"/>
              <a:t>Fish use the reef as a spawning ground, increasing fish biomass.</a:t>
            </a:r>
          </a:p>
          <a:p>
            <a:r>
              <a:rPr lang="ja-JP" altLang="en-US" sz="2000" dirty="0"/>
              <a:t>・</a:t>
            </a:r>
            <a:r>
              <a:rPr lang="en-US" altLang="ja-JP" sz="2000" dirty="0"/>
              <a:t>It is important to establish a no-take zone around the reefs and allow fishing only outside the no-take zone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EAD19D-DE48-6C4F-6B44-F14AB55D6E50}"/>
              </a:ext>
            </a:extLst>
          </p:cNvPr>
          <p:cNvSpPr txBox="1"/>
          <p:nvPr/>
        </p:nvSpPr>
        <p:spPr>
          <a:xfrm>
            <a:off x="392954" y="6488668"/>
            <a:ext cx="340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Kaiyo Kensetsu - </a:t>
            </a:r>
            <a:r>
              <a:rPr lang="en-US" altLang="ja-JP" dirty="0" err="1"/>
              <a:t>Shellnurse</a:t>
            </a:r>
            <a:endParaRPr lang="ja-JP" altLang="en-US" dirty="0"/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739A9219-BD5F-8E4C-2B68-61FE609F5045}"/>
              </a:ext>
            </a:extLst>
          </p:cNvPr>
          <p:cNvSpPr/>
          <p:nvPr/>
        </p:nvSpPr>
        <p:spPr>
          <a:xfrm rot="16200000">
            <a:off x="4861903" y="6151865"/>
            <a:ext cx="591885" cy="53557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GB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AC5D93C-DC4A-E7B0-CBBA-304E9CB4B54B}"/>
              </a:ext>
            </a:extLst>
          </p:cNvPr>
          <p:cNvSpPr txBox="1"/>
          <p:nvPr/>
        </p:nvSpPr>
        <p:spPr>
          <a:xfrm>
            <a:off x="5515988" y="6065711"/>
            <a:ext cx="62222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Potential for collaboration of domestic production: High interest from overseas organizations; similar initiatives emerging in China, the U.S., and Europe.</a:t>
            </a:r>
          </a:p>
        </p:txBody>
      </p:sp>
    </p:spTree>
    <p:extLst>
      <p:ext uri="{BB962C8B-B14F-4D97-AF65-F5344CB8AC3E}">
        <p14:creationId xmlns:p14="http://schemas.microsoft.com/office/powerpoint/2010/main" val="4273496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95BD15D-CAE6-442E-8CB9-C6A0836C6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" y="3539921"/>
            <a:ext cx="3939397" cy="295146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3CC5690-26C6-4109-B58B-AFB8480AF3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2" r="8158"/>
          <a:stretch/>
        </p:blipFill>
        <p:spPr>
          <a:xfrm>
            <a:off x="9010587" y="579706"/>
            <a:ext cx="3165755" cy="3027679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2C28448-F0E0-4CD4-BB05-5D363E4BE05B}"/>
              </a:ext>
            </a:extLst>
          </p:cNvPr>
          <p:cNvSpPr txBox="1"/>
          <p:nvPr/>
        </p:nvSpPr>
        <p:spPr>
          <a:xfrm>
            <a:off x="864582" y="-22330"/>
            <a:ext cx="1046283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/>
              <a:t>Efforts to Restore Coral Reefs in Onna Village, Okinawa</a:t>
            </a:r>
            <a:endParaRPr kumimoji="1" lang="ja-JP" altLang="en-US" sz="3200" dirty="0"/>
          </a:p>
        </p:txBody>
      </p:sp>
      <p:pic>
        <p:nvPicPr>
          <p:cNvPr id="4" name="図 3" descr="屋内, テーブル, 窓, 建物 が含まれている画像&#10;&#10;自動的に生成された説明">
            <a:extLst>
              <a:ext uri="{FF2B5EF4-FFF2-40B4-BE49-F238E27FC236}">
                <a16:creationId xmlns:a16="http://schemas.microsoft.com/office/drawing/2014/main" id="{EE68EC47-0AF4-24C0-4B2A-242BC61F1E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5"/>
          <a:stretch/>
        </p:blipFill>
        <p:spPr>
          <a:xfrm>
            <a:off x="15658" y="512097"/>
            <a:ext cx="3205003" cy="2805983"/>
          </a:xfrm>
          <a:prstGeom prst="rect">
            <a:avLst/>
          </a:prstGeom>
        </p:spPr>
      </p:pic>
      <p:pic>
        <p:nvPicPr>
          <p:cNvPr id="5" name="図 4" descr="水中のサンゴ&#10;&#10;低い精度で自動的に生成された説明">
            <a:extLst>
              <a:ext uri="{FF2B5EF4-FFF2-40B4-BE49-F238E27FC236}">
                <a16:creationId xmlns:a16="http://schemas.microsoft.com/office/drawing/2014/main" id="{FDCC803F-5A07-D42B-CF1D-9A7C7BDA69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0" r="-2" b="14554"/>
          <a:stretch/>
        </p:blipFill>
        <p:spPr>
          <a:xfrm>
            <a:off x="3449821" y="478850"/>
            <a:ext cx="5339800" cy="2839230"/>
          </a:xfrm>
          <a:prstGeom prst="rect">
            <a:avLst/>
          </a:prstGeom>
        </p:spPr>
      </p:pic>
      <p:sp>
        <p:nvSpPr>
          <p:cNvPr id="2" name="矢印: 下 1">
            <a:extLst>
              <a:ext uri="{FF2B5EF4-FFF2-40B4-BE49-F238E27FC236}">
                <a16:creationId xmlns:a16="http://schemas.microsoft.com/office/drawing/2014/main" id="{EC87DF51-DEDA-C521-BD08-913D82508E58}"/>
              </a:ext>
            </a:extLst>
          </p:cNvPr>
          <p:cNvSpPr/>
          <p:nvPr/>
        </p:nvSpPr>
        <p:spPr>
          <a:xfrm rot="16200000">
            <a:off x="9169502" y="6278820"/>
            <a:ext cx="591885" cy="53557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GB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B1A4972-0571-F9A7-564C-3DE70A2CEF68}"/>
              </a:ext>
            </a:extLst>
          </p:cNvPr>
          <p:cNvSpPr txBox="1"/>
          <p:nvPr/>
        </p:nvSpPr>
        <p:spPr>
          <a:xfrm>
            <a:off x="4057879" y="6104676"/>
            <a:ext cx="5354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Restoration of coral reefs, promotion of tourism, and better understanding of aquaculture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3C1961B-5E53-81C9-86A7-5AE6669E3E5F}"/>
              </a:ext>
            </a:extLst>
          </p:cNvPr>
          <p:cNvSpPr txBox="1"/>
          <p:nvPr/>
        </p:nvSpPr>
        <p:spPr>
          <a:xfrm>
            <a:off x="9866874" y="6173592"/>
            <a:ext cx="2253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Possible international partnership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35E95C-2ACE-43E4-B24F-C85076D82A12}"/>
              </a:ext>
            </a:extLst>
          </p:cNvPr>
          <p:cNvSpPr txBox="1"/>
          <p:nvPr/>
        </p:nvSpPr>
        <p:spPr>
          <a:xfrm>
            <a:off x="3955055" y="3217048"/>
            <a:ext cx="8236946" cy="2708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700" dirty="0"/>
              <a:t>・</a:t>
            </a:r>
            <a:r>
              <a:rPr kumimoji="1" lang="en-US" altLang="ja-JP" sz="1700" dirty="0"/>
              <a:t>Local non-profit organization implements coral rehabilitation efforts.</a:t>
            </a:r>
          </a:p>
          <a:p>
            <a:r>
              <a:rPr lang="ja-JP" altLang="en-US" sz="1700" dirty="0"/>
              <a:t>・</a:t>
            </a:r>
            <a:r>
              <a:rPr kumimoji="1" lang="en-US" altLang="ja-JP" sz="1700" dirty="0"/>
              <a:t>Local fishermen support the project.</a:t>
            </a:r>
          </a:p>
          <a:p>
            <a:r>
              <a:rPr lang="ja-JP" altLang="en-US" sz="1700" dirty="0"/>
              <a:t>・</a:t>
            </a:r>
            <a:r>
              <a:rPr kumimoji="1" lang="en-US" altLang="ja-JP" sz="1700" dirty="0"/>
              <a:t>A consumer's cooperative donates 1% of </a:t>
            </a:r>
            <a:r>
              <a:rPr kumimoji="1" lang="en-US" altLang="ja-JP" sz="1700" dirty="0" err="1"/>
              <a:t>mozuku</a:t>
            </a:r>
            <a:r>
              <a:rPr kumimoji="1" lang="en-US" altLang="ja-JP" sz="1700" dirty="0"/>
              <a:t> sales to support activities such as coral transplantation.</a:t>
            </a:r>
          </a:p>
          <a:p>
            <a:r>
              <a:rPr lang="ja-JP" altLang="en-US" sz="1700" dirty="0"/>
              <a:t>・</a:t>
            </a:r>
            <a:r>
              <a:rPr lang="en-US" altLang="ja-JP" sz="1700" dirty="0" err="1"/>
              <a:t>M</a:t>
            </a:r>
            <a:r>
              <a:rPr kumimoji="1" lang="en-US" altLang="ja-JP" sz="1700" dirty="0" err="1"/>
              <a:t>ozuku</a:t>
            </a:r>
            <a:r>
              <a:rPr kumimoji="1" lang="en-US" altLang="ja-JP" sz="1700" dirty="0"/>
              <a:t> is a type of seaweed that is low in calories and contains minerals. The </a:t>
            </a:r>
            <a:r>
              <a:rPr kumimoji="1" lang="en-US" altLang="ja-JP" sz="1700" dirty="0" err="1"/>
              <a:t>mozuku</a:t>
            </a:r>
            <a:r>
              <a:rPr kumimoji="1" lang="en-US" altLang="ja-JP" sz="1700" dirty="0"/>
              <a:t> is a type of seaweed that contains low-calorie minerals.</a:t>
            </a:r>
          </a:p>
          <a:p>
            <a:r>
              <a:rPr lang="ja-JP" altLang="en-US" sz="1700" dirty="0"/>
              <a:t>・</a:t>
            </a:r>
            <a:r>
              <a:rPr kumimoji="1" lang="en-US" altLang="ja-JP" sz="1700" dirty="0"/>
              <a:t>The Onna Village Office has declared itself a “coral village” and has declared the protection of coral reefs through a variety of measures.</a:t>
            </a:r>
          </a:p>
          <a:p>
            <a:r>
              <a:rPr lang="ja-JP" altLang="en-US" sz="1700" dirty="0"/>
              <a:t>・</a:t>
            </a:r>
            <a:r>
              <a:rPr kumimoji="1" lang="en-US" altLang="ja-JP" sz="1700" dirty="0"/>
              <a:t>ANA, together with nine other companies, established “Team Chura Coral” to support the Onna Village Fisheries Cooperative's efforts to restore coral reefs.</a:t>
            </a:r>
            <a:endParaRPr kumimoji="1" lang="ja-JP" altLang="en-US" sz="1700" dirty="0"/>
          </a:p>
        </p:txBody>
      </p:sp>
    </p:spTree>
    <p:extLst>
      <p:ext uri="{BB962C8B-B14F-4D97-AF65-F5344CB8AC3E}">
        <p14:creationId xmlns:p14="http://schemas.microsoft.com/office/powerpoint/2010/main" val="3829007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 が含まれている画像&#10;&#10;自動的に生成された説明">
            <a:extLst>
              <a:ext uri="{FF2B5EF4-FFF2-40B4-BE49-F238E27FC236}">
                <a16:creationId xmlns:a16="http://schemas.microsoft.com/office/drawing/2014/main" id="{F7D3D68E-10DD-D837-4E51-6368AEF1E7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4" y="447262"/>
            <a:ext cx="3500911" cy="2625684"/>
          </a:xfrm>
          <a:prstGeom prst="rect">
            <a:avLst/>
          </a:prstGeom>
        </p:spPr>
      </p:pic>
      <p:pic>
        <p:nvPicPr>
          <p:cNvPr id="5" name="図 4" descr="湖に浮かんでいる船&#10;&#10;中程度の精度で自動的に生成された説明">
            <a:extLst>
              <a:ext uri="{FF2B5EF4-FFF2-40B4-BE49-F238E27FC236}">
                <a16:creationId xmlns:a16="http://schemas.microsoft.com/office/drawing/2014/main" id="{4E87BA28-4265-5426-675E-AE156A5481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5" r="15336"/>
          <a:stretch/>
        </p:blipFill>
        <p:spPr>
          <a:xfrm>
            <a:off x="8659751" y="447263"/>
            <a:ext cx="2649656" cy="2635624"/>
          </a:xfrm>
          <a:prstGeom prst="rect">
            <a:avLst/>
          </a:prstGeom>
        </p:spPr>
      </p:pic>
      <p:pic>
        <p:nvPicPr>
          <p:cNvPr id="7" name="図 6" descr="水に浮かんでいる鳥の群れ&#10;&#10;低い精度で自動的に生成された説明">
            <a:extLst>
              <a:ext uri="{FF2B5EF4-FFF2-40B4-BE49-F238E27FC236}">
                <a16:creationId xmlns:a16="http://schemas.microsoft.com/office/drawing/2014/main" id="{D480DBC8-9D11-B426-6F7B-5D57651915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90" y="437321"/>
            <a:ext cx="3527420" cy="264556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24D711D-2C04-7C79-669F-91F9B9EA92DB}"/>
              </a:ext>
            </a:extLst>
          </p:cNvPr>
          <p:cNvSpPr txBox="1"/>
          <p:nvPr/>
        </p:nvSpPr>
        <p:spPr>
          <a:xfrm>
            <a:off x="0" y="49340"/>
            <a:ext cx="120992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00" dirty="0"/>
              <a:t>Fix trap fishing net in Toyama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67C4943-330B-E31A-AC24-D73915B68B9B}"/>
              </a:ext>
            </a:extLst>
          </p:cNvPr>
          <p:cNvSpPr txBox="1"/>
          <p:nvPr/>
        </p:nvSpPr>
        <p:spPr>
          <a:xfrm>
            <a:off x="32583" y="3191611"/>
            <a:ext cx="12192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・</a:t>
            </a:r>
            <a:r>
              <a:rPr lang="en-US" altLang="ja-JP" dirty="0"/>
              <a:t>The set-net fishery in Toyama Bay was recognized as a Japanese Agricultural Heritage in February 2021 as “Sustainable Set-net Fishery in Himi”.</a:t>
            </a:r>
          </a:p>
          <a:p>
            <a:r>
              <a:rPr lang="ja-JP" altLang="en-US" dirty="0"/>
              <a:t>・</a:t>
            </a:r>
            <a:r>
              <a:rPr lang="en-US" altLang="ja-JP" dirty="0"/>
              <a:t>The fishery has a history of over 400 years and takes advantage of the topography of Toyama </a:t>
            </a:r>
            <a:r>
              <a:rPr lang="en-US" altLang="ja-JP" dirty="0" err="1"/>
              <a:t>Bay.Sustainable</a:t>
            </a:r>
            <a:r>
              <a:rPr lang="en-US" altLang="ja-JP" dirty="0"/>
              <a:t> fishing methods that do not harm the fish and do not overfish.</a:t>
            </a:r>
          </a:p>
          <a:p>
            <a:r>
              <a:rPr lang="ja-JP" altLang="en-US" dirty="0"/>
              <a:t>・</a:t>
            </a:r>
            <a:r>
              <a:rPr lang="en-US" altLang="ja-JP" dirty="0"/>
              <a:t>The fishery is linked to the fish-breeding forests and surrounding agriculture, creating a unique seascape and marine coastal zone space.</a:t>
            </a:r>
          </a:p>
          <a:p>
            <a:r>
              <a:rPr lang="ja-JP" altLang="en-US" dirty="0"/>
              <a:t>・</a:t>
            </a:r>
            <a:r>
              <a:rPr lang="en-US" altLang="ja-JP" dirty="0"/>
              <a:t>Fishing boats do not have to chase fish around, which saves fuel for the vessels.</a:t>
            </a:r>
            <a:r>
              <a:rPr lang="ja-JP" altLang="en-US" dirty="0"/>
              <a:t>　</a:t>
            </a:r>
            <a:r>
              <a:rPr lang="en-US" altLang="ja-JP" dirty="0"/>
              <a:t>Some fishermen and companies use underwater video cameras to monitor the amount of fish in their nets and to determine when it is time to lift the nets.</a:t>
            </a:r>
          </a:p>
          <a:p>
            <a:r>
              <a:rPr lang="ja-JP" altLang="en-US" dirty="0"/>
              <a:t>・</a:t>
            </a:r>
            <a:r>
              <a:rPr lang="en-US" altLang="ja-JP" dirty="0"/>
              <a:t>This reduces the amount of fuel used and the time spent on the fishing boat. with DeepL.com (free version)</a:t>
            </a: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D9185981-1FB9-84FC-998A-C8B4E6F6DD6A}"/>
              </a:ext>
            </a:extLst>
          </p:cNvPr>
          <p:cNvSpPr/>
          <p:nvPr/>
        </p:nvSpPr>
        <p:spPr>
          <a:xfrm rot="16200000">
            <a:off x="289902" y="6190810"/>
            <a:ext cx="591885" cy="53557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GB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DAB958E-6083-0043-8FD4-C582A26C4FDF}"/>
              </a:ext>
            </a:extLst>
          </p:cNvPr>
          <p:cNvSpPr txBox="1"/>
          <p:nvPr/>
        </p:nvSpPr>
        <p:spPr>
          <a:xfrm>
            <a:off x="1063684" y="6162656"/>
            <a:ext cx="10810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Possible international partnership</a:t>
            </a:r>
          </a:p>
          <a:p>
            <a:r>
              <a:rPr lang="en-US" altLang="ja-JP" sz="1400" dirty="0"/>
              <a:t>Possible linkages</a:t>
            </a:r>
            <a:r>
              <a:rPr lang="ja-JP" altLang="en-US" sz="1400" dirty="0"/>
              <a:t> </a:t>
            </a:r>
            <a:r>
              <a:rPr lang="en-US" altLang="ja-JP" sz="1400" dirty="0"/>
              <a:t>with</a:t>
            </a:r>
            <a:r>
              <a:rPr lang="ja-JP" altLang="en-US" sz="1400" dirty="0"/>
              <a:t> </a:t>
            </a:r>
            <a:r>
              <a:rPr lang="en-US" altLang="ja-JP" sz="1400" dirty="0"/>
              <a:t>FAO</a:t>
            </a:r>
            <a:r>
              <a:rPr lang="ja-JP" altLang="en-US" sz="1400" dirty="0"/>
              <a:t> （</a:t>
            </a:r>
            <a:r>
              <a:rPr lang="en-US" altLang="ja-JP" sz="1400" dirty="0"/>
              <a:t>GIAHS, </a:t>
            </a:r>
            <a:r>
              <a:rPr lang="en-US" altLang="ja-JP" sz="1000" dirty="0"/>
              <a:t>Globally Important Agricultural Heritage Systems</a:t>
            </a:r>
            <a:r>
              <a:rPr lang="ja-JP" altLang="en-US" sz="1400" dirty="0"/>
              <a:t>）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2684411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肉と野菜のサンドイッチ&#10;&#10;低い精度で自動的に生成された説明">
            <a:extLst>
              <a:ext uri="{FF2B5EF4-FFF2-40B4-BE49-F238E27FC236}">
                <a16:creationId xmlns:a16="http://schemas.microsoft.com/office/drawing/2014/main" id="{885F0FC2-5434-A826-A931-2059CC023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03" y="3454127"/>
            <a:ext cx="2463795" cy="1847846"/>
          </a:xfrm>
          <a:prstGeom prst="rect">
            <a:avLst/>
          </a:prstGeom>
        </p:spPr>
      </p:pic>
      <p:pic>
        <p:nvPicPr>
          <p:cNvPr id="5" name="図 4" descr="空港で駐車した飛行機&#10;&#10;自動的に生成された説明">
            <a:extLst>
              <a:ext uri="{FF2B5EF4-FFF2-40B4-BE49-F238E27FC236}">
                <a16:creationId xmlns:a16="http://schemas.microsoft.com/office/drawing/2014/main" id="{B5A12D56-257B-AF9D-C8E1-5742906E0A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t="35200" r="11334" b="22933"/>
          <a:stretch/>
        </p:blipFill>
        <p:spPr>
          <a:xfrm>
            <a:off x="917228" y="5416847"/>
            <a:ext cx="3561557" cy="1419199"/>
          </a:xfrm>
          <a:prstGeom prst="rect">
            <a:avLst/>
          </a:prstGeom>
        </p:spPr>
      </p:pic>
      <p:pic>
        <p:nvPicPr>
          <p:cNvPr id="7" name="図 6" descr="屋内, テーブル, 座る, 食品 が含まれている画像&#10;&#10;自動的に生成された説明">
            <a:extLst>
              <a:ext uri="{FF2B5EF4-FFF2-40B4-BE49-F238E27FC236}">
                <a16:creationId xmlns:a16="http://schemas.microsoft.com/office/drawing/2014/main" id="{4DBF30BF-6294-2950-2987-D7A3B72125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t="1866" r="9267" b="8266"/>
          <a:stretch/>
        </p:blipFill>
        <p:spPr>
          <a:xfrm>
            <a:off x="161161" y="3429000"/>
            <a:ext cx="2261910" cy="1959547"/>
          </a:xfrm>
          <a:prstGeom prst="rect">
            <a:avLst/>
          </a:prstGeom>
        </p:spPr>
      </p:pic>
      <p:pic>
        <p:nvPicPr>
          <p:cNvPr id="9" name="図 8" descr="屋内, テーブル, 座る, 散らかった が含まれている画像&#10;&#10;自動的に生成された説明">
            <a:extLst>
              <a:ext uri="{FF2B5EF4-FFF2-40B4-BE49-F238E27FC236}">
                <a16:creationId xmlns:a16="http://schemas.microsoft.com/office/drawing/2014/main" id="{953184F6-76B0-6BBA-D75F-3DBDA17825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0" t="10666" r="21799" b="2667"/>
          <a:stretch/>
        </p:blipFill>
        <p:spPr>
          <a:xfrm>
            <a:off x="8505115" y="588717"/>
            <a:ext cx="2959561" cy="2871216"/>
          </a:xfrm>
          <a:prstGeom prst="rect">
            <a:avLst/>
          </a:prstGeom>
        </p:spPr>
      </p:pic>
      <p:pic>
        <p:nvPicPr>
          <p:cNvPr id="11" name="図 10" descr="建物, 男, 立つ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96C2F58D-E03F-DC6A-DFCA-6C14CE1787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9" t="-2561" r="13180" b="26147"/>
          <a:stretch/>
        </p:blipFill>
        <p:spPr>
          <a:xfrm>
            <a:off x="4478785" y="523221"/>
            <a:ext cx="3532342" cy="2839622"/>
          </a:xfrm>
          <a:prstGeom prst="rect">
            <a:avLst/>
          </a:prstGeom>
        </p:spPr>
      </p:pic>
      <p:pic>
        <p:nvPicPr>
          <p:cNvPr id="13" name="図 12" descr="屋内, 建物, 男, 窓 が含まれている画像&#10;&#10;自動的に生成された説明">
            <a:extLst>
              <a:ext uri="{FF2B5EF4-FFF2-40B4-BE49-F238E27FC236}">
                <a16:creationId xmlns:a16="http://schemas.microsoft.com/office/drawing/2014/main" id="{ADA37420-4EF1-EE20-9910-FAFBC248F2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12" y="564252"/>
            <a:ext cx="3786163" cy="2839622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D8C59A7-51F8-6738-652A-C18C8454FE12}"/>
              </a:ext>
            </a:extLst>
          </p:cNvPr>
          <p:cNvSpPr txBox="1"/>
          <p:nvPr/>
        </p:nvSpPr>
        <p:spPr>
          <a:xfrm>
            <a:off x="0" y="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err="1"/>
              <a:t>Yonaguni</a:t>
            </a:r>
            <a:r>
              <a:rPr kumimoji="1" lang="en-US" altLang="ja-JP" sz="2800" dirty="0"/>
              <a:t> Island, Okinawa Swordfish Tuna Fishing and Tourism Promotion</a:t>
            </a:r>
            <a:endParaRPr kumimoji="1" lang="en-GB" sz="28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7B0EC30-8076-E793-8CF2-6601D11D0D9D}"/>
              </a:ext>
            </a:extLst>
          </p:cNvPr>
          <p:cNvSpPr txBox="1"/>
          <p:nvPr/>
        </p:nvSpPr>
        <p:spPr>
          <a:xfrm>
            <a:off x="5062698" y="3342782"/>
            <a:ext cx="6968141" cy="34932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700" dirty="0"/>
              <a:t>・</a:t>
            </a:r>
            <a:r>
              <a:rPr kumimoji="1" lang="en-GB" altLang="ja-JP" sz="1700" dirty="0"/>
              <a:t>Increase the volume of processed swordfish tuna transported to Fukuoka, Osaka, and Tokyo by reducing the number of passenger seats on regularly scheduled flights and increasing cargo space.</a:t>
            </a:r>
          </a:p>
          <a:p>
            <a:r>
              <a:rPr lang="ja-JP" altLang="en-US" sz="1700" dirty="0"/>
              <a:t>・</a:t>
            </a:r>
            <a:r>
              <a:rPr kumimoji="1" lang="en-GB" altLang="ja-JP" sz="1700" dirty="0"/>
              <a:t>Avoiding flight cancellations even when weather conditions are </a:t>
            </a:r>
            <a:r>
              <a:rPr kumimoji="1" lang="en-GB" altLang="ja-JP" sz="1700" dirty="0" err="1"/>
              <a:t>unfavorable</a:t>
            </a:r>
            <a:r>
              <a:rPr kumimoji="1" lang="en-GB" altLang="ja-JP" sz="1700" dirty="0"/>
              <a:t> and tourists are </a:t>
            </a:r>
            <a:r>
              <a:rPr kumimoji="1" lang="en-GB" altLang="ja-JP" sz="1700" dirty="0" err="1"/>
              <a:t>declining.Establish</a:t>
            </a:r>
            <a:r>
              <a:rPr kumimoji="1" lang="en-GB" altLang="ja-JP" sz="1700" dirty="0"/>
              <a:t> a food supply network in Hokuriku for processed </a:t>
            </a:r>
            <a:r>
              <a:rPr kumimoji="1" lang="en-GB" altLang="ja-JP" sz="1700" dirty="0" err="1"/>
              <a:t>kombujime</a:t>
            </a:r>
            <a:r>
              <a:rPr kumimoji="1" lang="en-GB" altLang="ja-JP" sz="1700" dirty="0"/>
              <a:t> products.</a:t>
            </a:r>
          </a:p>
          <a:p>
            <a:r>
              <a:rPr kumimoji="1" lang="ja-JP" altLang="en-GB" sz="1700" dirty="0"/>
              <a:t>・</a:t>
            </a:r>
            <a:r>
              <a:rPr kumimoji="1" lang="en-GB" altLang="ja-JP" sz="1700" dirty="0"/>
              <a:t>Organize the </a:t>
            </a:r>
            <a:r>
              <a:rPr kumimoji="1" lang="en-GB" altLang="ja-JP" sz="1700" dirty="0" err="1"/>
              <a:t>Yonaguni</a:t>
            </a:r>
            <a:r>
              <a:rPr kumimoji="1" lang="en-GB" altLang="ja-JP" sz="1700" dirty="0"/>
              <a:t> Island International Marlin Fishing Tournament on the first weekend of July (Friday, Saturday, and Sunday) every year at the westernmost point of Japan. </a:t>
            </a:r>
          </a:p>
          <a:p>
            <a:r>
              <a:rPr lang="ja-JP" altLang="en-US" sz="1700" dirty="0"/>
              <a:t>・</a:t>
            </a:r>
            <a:r>
              <a:rPr kumimoji="1" lang="en-GB" altLang="ja-JP" sz="1700" dirty="0"/>
              <a:t>Two divisions, trolling and rock-fishing, compete in the size of the fish </a:t>
            </a:r>
            <a:r>
              <a:rPr kumimoji="1" lang="en-GB" altLang="ja-JP" sz="1700" dirty="0" err="1"/>
              <a:t>caught.In</a:t>
            </a:r>
            <a:r>
              <a:rPr kumimoji="1" lang="en-GB" altLang="ja-JP" sz="1700" dirty="0"/>
              <a:t> July 2024, 37 teams in the trolling division and 45 anglers in the rock-fishing division will participate in the tournament, with a prize of 100,000 yen for the winner.</a:t>
            </a:r>
          </a:p>
        </p:txBody>
      </p:sp>
    </p:spTree>
    <p:extLst>
      <p:ext uri="{BB962C8B-B14F-4D97-AF65-F5344CB8AC3E}">
        <p14:creationId xmlns:p14="http://schemas.microsoft.com/office/powerpoint/2010/main" val="784400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86B95-2552-050A-4103-8CD7BF3BC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C343C7D-8A39-E211-AC9E-2EAD26EE9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45" y="0"/>
            <a:ext cx="11933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67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864</Words>
  <Application>Microsoft Office PowerPoint</Application>
  <PresentationFormat>ワイド画面</PresentationFormat>
  <Paragraphs>56</Paragraphs>
  <Slides>10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4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正典 小林</dc:creator>
  <cp:lastModifiedBy>Masanori KOBAYASHI</cp:lastModifiedBy>
  <cp:revision>160</cp:revision>
  <cp:lastPrinted>2025-02-02T14:51:05Z</cp:lastPrinted>
  <dcterms:created xsi:type="dcterms:W3CDTF">2020-11-09T06:55:48Z</dcterms:created>
  <dcterms:modified xsi:type="dcterms:W3CDTF">2025-07-10T08:21:50Z</dcterms:modified>
</cp:coreProperties>
</file>